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49" r:id="rId2"/>
    <p:sldId id="535" r:id="rId3"/>
    <p:sldId id="534" r:id="rId4"/>
    <p:sldId id="533" r:id="rId5"/>
    <p:sldId id="532" r:id="rId6"/>
    <p:sldId id="531" r:id="rId7"/>
    <p:sldId id="530" r:id="rId8"/>
    <p:sldId id="529" r:id="rId9"/>
    <p:sldId id="528" r:id="rId10"/>
    <p:sldId id="527" r:id="rId11"/>
    <p:sldId id="526" r:id="rId12"/>
    <p:sldId id="525" r:id="rId13"/>
    <p:sldId id="524" r:id="rId14"/>
    <p:sldId id="523" r:id="rId15"/>
    <p:sldId id="522" r:id="rId16"/>
    <p:sldId id="521" r:id="rId17"/>
    <p:sldId id="519" r:id="rId18"/>
    <p:sldId id="52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65FFAB"/>
    <a:srgbClr val="9C71F3"/>
    <a:srgbClr val="F24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70" d="100"/>
          <a:sy n="70" d="100"/>
        </p:scale>
        <p:origin x="-1068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26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8.wmf"/><Relationship Id="rId1" Type="http://schemas.openxmlformats.org/officeDocument/2006/relationships/image" Target="../media/image27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3.wmf"/><Relationship Id="rId7" Type="http://schemas.openxmlformats.org/officeDocument/2006/relationships/image" Target="../media/image36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5.wmf"/><Relationship Id="rId5" Type="http://schemas.openxmlformats.org/officeDocument/2006/relationships/image" Target="../media/image8.wmf"/><Relationship Id="rId4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8.wmf"/><Relationship Id="rId1" Type="http://schemas.openxmlformats.org/officeDocument/2006/relationships/image" Target="../media/image27.wmf"/><Relationship Id="rId4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8.wmf"/><Relationship Id="rId1" Type="http://schemas.openxmlformats.org/officeDocument/2006/relationships/image" Target="../media/image39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8B586-002A-47ED-A673-A36E93DE3FDB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143B5-880A-409B-A377-D4FA73C4C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99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0E26-3F0F-41C2-854E-8232E7B4F7B1}" type="datetimeFigureOut">
              <a:rPr lang="ru-RU" smtClean="0"/>
              <a:pPr/>
              <a:t>26.01.2026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4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8.png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5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50.wmf"/><Relationship Id="rId4" Type="http://schemas.openxmlformats.org/officeDocument/2006/relationships/oleObject" Target="../embeddings/oleObject6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5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58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6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60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75.bin"/><Relationship Id="rId3" Type="http://schemas.openxmlformats.org/officeDocument/2006/relationships/image" Target="../media/image67.png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2.wmf"/><Relationship Id="rId11" Type="http://schemas.openxmlformats.org/officeDocument/2006/relationships/oleObject" Target="../embeddings/oleObject74.bin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64.wmf"/><Relationship Id="rId4" Type="http://schemas.openxmlformats.org/officeDocument/2006/relationships/image" Target="../media/image68.png"/><Relationship Id="rId9" Type="http://schemas.openxmlformats.org/officeDocument/2006/relationships/oleObject" Target="../embeddings/oleObject73.bin"/><Relationship Id="rId14" Type="http://schemas.openxmlformats.org/officeDocument/2006/relationships/image" Target="../media/image6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9.png"/><Relationship Id="rId5" Type="http://schemas.openxmlformats.org/officeDocument/2006/relationships/image" Target="../media/image62.wmf"/><Relationship Id="rId4" Type="http://schemas.openxmlformats.org/officeDocument/2006/relationships/oleObject" Target="../embeddings/oleObject76.bin"/><Relationship Id="rId9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26" Type="http://schemas.openxmlformats.org/officeDocument/2006/relationships/oleObject" Target="../embeddings/oleObject14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2.bin"/><Relationship Id="rId28" Type="http://schemas.openxmlformats.org/officeDocument/2006/relationships/oleObject" Target="../embeddings/oleObject15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oleObject" Target="../embeddings/oleObject11.bin"/><Relationship Id="rId27" Type="http://schemas.openxmlformats.org/officeDocument/2006/relationships/image" Target="../media/image14.wmf"/><Relationship Id="rId30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0.wmf"/><Relationship Id="rId3" Type="http://schemas.openxmlformats.org/officeDocument/2006/relationships/image" Target="../media/image21.png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4.wmf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25.wmf"/><Relationship Id="rId10" Type="http://schemas.openxmlformats.org/officeDocument/2006/relationships/image" Target="../media/image8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5.bin"/><Relationship Id="rId14" Type="http://schemas.openxmlformats.org/officeDocument/2006/relationships/oleObject" Target="../embeddings/oleObject2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29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28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43.bin"/><Relationship Id="rId18" Type="http://schemas.openxmlformats.org/officeDocument/2006/relationships/image" Target="../media/image37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6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38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4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41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5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" name="Picture 12" descr="BBERAS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581128"/>
            <a:ext cx="2376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0648"/>
            <a:ext cx="273630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1520" y="2276872"/>
            <a:ext cx="8496944" cy="1446550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16. Окружность, круг и их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злементы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7584" y="3789040"/>
            <a:ext cx="7128792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Касательная, хорда, секущая, радиус 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Окружность радиусом 39 вписана в квадрат.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Найдите площадь квадрата.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5" name="Group 83"/>
          <p:cNvGrpSpPr>
            <a:grpSpLocks/>
          </p:cNvGrpSpPr>
          <p:nvPr/>
        </p:nvGrpSpPr>
        <p:grpSpPr bwMode="auto">
          <a:xfrm>
            <a:off x="539552" y="1988840"/>
            <a:ext cx="3115866" cy="3024187"/>
            <a:chOff x="431" y="346"/>
            <a:chExt cx="2086" cy="2086"/>
          </a:xfrm>
        </p:grpSpPr>
        <p:sp>
          <p:nvSpPr>
            <p:cNvPr id="36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8" name="TextBox 32"/>
          <p:cNvSpPr txBox="1">
            <a:spLocks noChangeArrowheads="1"/>
          </p:cNvSpPr>
          <p:nvPr/>
        </p:nvSpPr>
        <p:spPr bwMode="auto">
          <a:xfrm>
            <a:off x="1723034" y="3390602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39" name="Прямая соединительная линия 38"/>
          <p:cNvCxnSpPr>
            <a:endCxn id="37" idx="3"/>
          </p:cNvCxnSpPr>
          <p:nvPr/>
        </p:nvCxnSpPr>
        <p:spPr>
          <a:xfrm flipH="1">
            <a:off x="2107606" y="2527001"/>
            <a:ext cx="1188244" cy="10112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7"/>
          <p:cNvSpPr txBox="1">
            <a:spLocks noChangeArrowheads="1"/>
          </p:cNvSpPr>
          <p:nvPr/>
        </p:nvSpPr>
        <p:spPr bwMode="auto">
          <a:xfrm>
            <a:off x="2311203" y="2649239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39552" y="1988840"/>
            <a:ext cx="3148013" cy="30241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4500562" y="1231901"/>
            <a:ext cx="4235054" cy="1204913"/>
          </a:xfrm>
          <a:prstGeom prst="wedgeRectCallout">
            <a:avLst>
              <a:gd name="adj1" fmla="val 49713"/>
              <a:gd name="adj2" fmla="val -8125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Сторона квадрата равна диаметру вписанной в него окружности</a:t>
            </a:r>
          </a:p>
        </p:txBody>
      </p:sp>
      <p:sp>
        <p:nvSpPr>
          <p:cNvPr id="43" name="Управляющая кнопка: сведения 42">
            <a:hlinkClick r:id="" action="ppaction://noaction" highlightClick="1"/>
          </p:cNvPr>
          <p:cNvSpPr/>
          <p:nvPr/>
        </p:nvSpPr>
        <p:spPr>
          <a:xfrm>
            <a:off x="8345091" y="701675"/>
            <a:ext cx="479822" cy="430213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795963" y="2805113"/>
          <a:ext cx="14351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49" name="Формула" r:id="rId3" imgW="609480" imgH="241200" progId="Equation.3">
                  <p:embed/>
                </p:oleObj>
              </mc:Choice>
              <mc:Fallback>
                <p:oleObj name="Формула" r:id="rId3" imgW="60948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805113"/>
                        <a:ext cx="1435100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5602288" y="3586163"/>
          <a:ext cx="202882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50" name="Формула" r:id="rId5" imgW="863280" imgH="241200" progId="Equation.3">
                  <p:embed/>
                </p:oleObj>
              </mc:Choice>
              <mc:Fallback>
                <p:oleObj name="Формула" r:id="rId5" imgW="86328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3586163"/>
                        <a:ext cx="202882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3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64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9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0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1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2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3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5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28" grpId="0"/>
      <p:bldP spid="42" grpId="0" animBg="1"/>
      <p:bldP spid="42" grpId="1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окружности, вписанной в трапецию,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равен 16. Найдите высоту этой трапеции.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043608" y="2060848"/>
            <a:ext cx="2231231" cy="21320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рямоугольный треугольник 35"/>
          <p:cNvSpPr/>
          <p:nvPr/>
        </p:nvSpPr>
        <p:spPr>
          <a:xfrm flipH="1">
            <a:off x="399480" y="2049736"/>
            <a:ext cx="1020365" cy="2143125"/>
          </a:xfrm>
          <a:prstGeom prst="rt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949548" y="3021285"/>
            <a:ext cx="500063" cy="1155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Прямоугольный треугольник 37"/>
          <p:cNvSpPr/>
          <p:nvPr/>
        </p:nvSpPr>
        <p:spPr>
          <a:xfrm rot="10800000" flipH="1">
            <a:off x="892398" y="1802085"/>
            <a:ext cx="615553" cy="12827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ый треугольник 38"/>
          <p:cNvSpPr/>
          <p:nvPr/>
        </p:nvSpPr>
        <p:spPr>
          <a:xfrm flipH="1">
            <a:off x="823343" y="2049735"/>
            <a:ext cx="611981" cy="128111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40" name="Group 83"/>
          <p:cNvGrpSpPr>
            <a:grpSpLocks/>
          </p:cNvGrpSpPr>
          <p:nvPr/>
        </p:nvGrpSpPr>
        <p:grpSpPr bwMode="auto">
          <a:xfrm>
            <a:off x="1017414" y="2075764"/>
            <a:ext cx="2196376" cy="2131887"/>
            <a:chOff x="431" y="346"/>
            <a:chExt cx="2086" cy="2086"/>
          </a:xfrm>
          <a:solidFill>
            <a:schemeClr val="bg1"/>
          </a:solidFill>
        </p:grpSpPr>
        <p:sp>
          <p:nvSpPr>
            <p:cNvPr id="41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grpFill/>
            <a:ln w="44450">
              <a:solidFill>
                <a:srgbClr val="003366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grpFill/>
            <a:ln w="9525">
              <a:solidFill>
                <a:srgbClr val="00008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3" name="TextBox 37"/>
          <p:cNvSpPr txBox="1">
            <a:spLocks noChangeArrowheads="1"/>
          </p:cNvSpPr>
          <p:nvPr/>
        </p:nvSpPr>
        <p:spPr bwMode="auto">
          <a:xfrm>
            <a:off x="2237805" y="2484711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32"/>
          <p:cNvSpPr txBox="1">
            <a:spLocks noChangeArrowheads="1"/>
          </p:cNvSpPr>
          <p:nvPr/>
        </p:nvSpPr>
        <p:spPr bwMode="auto">
          <a:xfrm>
            <a:off x="1959199" y="3183211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64" name="Прямая соединительная линия 63"/>
          <p:cNvCxnSpPr>
            <a:endCxn id="42" idx="3"/>
          </p:cNvCxnSpPr>
          <p:nvPr/>
        </p:nvCxnSpPr>
        <p:spPr>
          <a:xfrm flipH="1">
            <a:off x="2122314" y="2568849"/>
            <a:ext cx="915591" cy="5984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ая выноска 64"/>
          <p:cNvSpPr/>
          <p:nvPr/>
        </p:nvSpPr>
        <p:spPr>
          <a:xfrm>
            <a:off x="4500562" y="1231901"/>
            <a:ext cx="4235054" cy="1204913"/>
          </a:xfrm>
          <a:prstGeom prst="wedgeRectCallout">
            <a:avLst>
              <a:gd name="adj1" fmla="val 49713"/>
              <a:gd name="adj2" fmla="val -8125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окружности, вписанной в трапецию, равен половине высоты трапеции.</a:t>
            </a:r>
          </a:p>
        </p:txBody>
      </p:sp>
      <p:sp>
        <p:nvSpPr>
          <p:cNvPr id="66" name="Управляющая кнопка: сведения 65">
            <a:hlinkClick r:id="" action="ppaction://noaction" highlightClick="1"/>
          </p:cNvPr>
          <p:cNvSpPr/>
          <p:nvPr/>
        </p:nvSpPr>
        <p:spPr>
          <a:xfrm>
            <a:off x="8345091" y="701675"/>
            <a:ext cx="479822" cy="430213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824538" y="2895600"/>
          <a:ext cx="137636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71" name="Формула" r:id="rId3" imgW="583920" imgH="164880" progId="Equation.3">
                  <p:embed/>
                </p:oleObj>
              </mc:Choice>
              <mc:Fallback>
                <p:oleObj name="Формула" r:id="rId3" imgW="58392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4538" y="2895600"/>
                        <a:ext cx="1376362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7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6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8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28" grpId="0"/>
      <p:bldP spid="65" grpId="0" animBg="1"/>
      <p:bldP spid="65" grpId="1" animBg="1"/>
      <p:bldP spid="6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11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вписанной в квадрат окружности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равен            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.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диагональ этого квадрата.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9219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219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548680"/>
            <a:ext cx="576064" cy="490267"/>
          </a:xfrm>
          <a:prstGeom prst="rect">
            <a:avLst/>
          </a:prstGeom>
          <a:noFill/>
        </p:spPr>
      </p:pic>
      <p:sp>
        <p:nvSpPr>
          <p:cNvPr id="39220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9" name="Group 83"/>
          <p:cNvGrpSpPr>
            <a:grpSpLocks/>
          </p:cNvGrpSpPr>
          <p:nvPr/>
        </p:nvGrpSpPr>
        <p:grpSpPr bwMode="auto">
          <a:xfrm>
            <a:off x="708570" y="1956518"/>
            <a:ext cx="3115866" cy="3024188"/>
            <a:chOff x="431" y="346"/>
            <a:chExt cx="2086" cy="2086"/>
          </a:xfrm>
        </p:grpSpPr>
        <p:sp>
          <p:nvSpPr>
            <p:cNvPr id="80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" name="TextBox 32"/>
          <p:cNvSpPr txBox="1">
            <a:spLocks noChangeArrowheads="1"/>
          </p:cNvSpPr>
          <p:nvPr/>
        </p:nvSpPr>
        <p:spPr bwMode="auto">
          <a:xfrm>
            <a:off x="2255193" y="3459881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87" name="Прямая соединительная линия 86"/>
          <p:cNvCxnSpPr>
            <a:endCxn id="81" idx="5"/>
          </p:cNvCxnSpPr>
          <p:nvPr/>
        </p:nvCxnSpPr>
        <p:spPr>
          <a:xfrm>
            <a:off x="1447949" y="2197818"/>
            <a:ext cx="875109" cy="13081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37"/>
          <p:cNvSpPr txBox="1">
            <a:spLocks noChangeArrowheads="1"/>
          </p:cNvSpPr>
          <p:nvPr/>
        </p:nvSpPr>
        <p:spPr bwMode="auto">
          <a:xfrm>
            <a:off x="1438424" y="268359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83568" y="1916832"/>
            <a:ext cx="3142059" cy="31210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 flipV="1">
            <a:off x="699046" y="1956518"/>
            <a:ext cx="3126581" cy="30813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31"/>
          <p:cNvSpPr txBox="1">
            <a:spLocks noChangeArrowheads="1"/>
          </p:cNvSpPr>
          <p:nvPr/>
        </p:nvSpPr>
        <p:spPr bwMode="auto">
          <a:xfrm>
            <a:off x="3799432" y="3258269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39"/>
          <p:cNvSpPr txBox="1">
            <a:spLocks noChangeArrowheads="1"/>
          </p:cNvSpPr>
          <p:nvPr/>
        </p:nvSpPr>
        <p:spPr bwMode="auto">
          <a:xfrm>
            <a:off x="323528" y="479715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39"/>
          <p:cNvSpPr txBox="1">
            <a:spLocks noChangeArrowheads="1"/>
          </p:cNvSpPr>
          <p:nvPr/>
        </p:nvSpPr>
        <p:spPr bwMode="auto">
          <a:xfrm>
            <a:off x="3779912" y="155679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39"/>
          <p:cNvSpPr txBox="1">
            <a:spLocks noChangeArrowheads="1"/>
          </p:cNvSpPr>
          <p:nvPr/>
        </p:nvSpPr>
        <p:spPr bwMode="auto">
          <a:xfrm>
            <a:off x="323528" y="1628800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39"/>
          <p:cNvSpPr txBox="1">
            <a:spLocks noChangeArrowheads="1"/>
          </p:cNvSpPr>
          <p:nvPr/>
        </p:nvSpPr>
        <p:spPr bwMode="auto">
          <a:xfrm>
            <a:off x="3851920" y="4797152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220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2206" name="Rectangle 14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ая выноска 138"/>
          <p:cNvSpPr/>
          <p:nvPr/>
        </p:nvSpPr>
        <p:spPr>
          <a:xfrm>
            <a:off x="4499992" y="1268760"/>
            <a:ext cx="4287441" cy="1224136"/>
          </a:xfrm>
          <a:prstGeom prst="wedgeRectCallout">
            <a:avLst>
              <a:gd name="adj1" fmla="val 41446"/>
              <a:gd name="adj2" fmla="val -6820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вписанной в квадрат окружности вдвое меньше </a:t>
            </a:r>
            <a:endParaRPr lang="en-US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стороны.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Управляющая кнопка: сведения 139">
            <a:hlinkClick r:id="" action="ppaction://noaction" highlightClick="1"/>
          </p:cNvPr>
          <p:cNvSpPr/>
          <p:nvPr/>
        </p:nvSpPr>
        <p:spPr>
          <a:xfrm>
            <a:off x="8307611" y="730596"/>
            <a:ext cx="479822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aphicFrame>
        <p:nvGraphicFramePr>
          <p:cNvPr id="141" name="Object 2"/>
          <p:cNvGraphicFramePr>
            <a:graphicFrameLocks noChangeAspect="1"/>
          </p:cNvGraphicFramePr>
          <p:nvPr/>
        </p:nvGraphicFramePr>
        <p:xfrm>
          <a:off x="5580112" y="2852936"/>
          <a:ext cx="1760620" cy="594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11" name="Формула" r:id="rId4" imgW="533160" imgH="177480" progId="Equation.3">
                  <p:embed/>
                </p:oleObj>
              </mc:Choice>
              <mc:Fallback>
                <p:oleObj name="Формула" r:id="rId4" imgW="53316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852936"/>
                        <a:ext cx="1760620" cy="5946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" name="Object 3"/>
          <p:cNvGraphicFramePr>
            <a:graphicFrameLocks noChangeAspect="1"/>
          </p:cNvGraphicFramePr>
          <p:nvPr/>
        </p:nvGraphicFramePr>
        <p:xfrm>
          <a:off x="5580112" y="3429000"/>
          <a:ext cx="1681538" cy="674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12" name="Формула" r:id="rId6" imgW="545760" imgH="215640" progId="Equation.3">
                  <p:embed/>
                </p:oleObj>
              </mc:Choice>
              <mc:Fallback>
                <p:oleObj name="Формула" r:id="rId6" imgW="54576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429000"/>
                        <a:ext cx="1681538" cy="6744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" name="Picture 1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4221088"/>
            <a:ext cx="4165833" cy="1026790"/>
          </a:xfrm>
          <a:prstGeom prst="rect">
            <a:avLst/>
          </a:prstGeom>
          <a:noFill/>
        </p:spPr>
      </p:pic>
      <p:grpSp>
        <p:nvGrpSpPr>
          <p:cNvPr id="144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4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6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6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6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6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6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4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</p:childTnLst>
        </p:cTn>
      </p:par>
    </p:tnLst>
    <p:bldLst>
      <p:bldP spid="28" grpId="0" autoUpdateAnimBg="0"/>
      <p:bldP spid="139" grpId="0" animBg="1"/>
      <p:bldP spid="139" grpId="1" animBg="1"/>
      <p:bldP spid="1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12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Радиус окружности, описанной около квадрата,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равен 4√ 2 . Найдите радиус окружности,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вписанной в этот квадрат.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059832" y="620688"/>
            <a:ext cx="28803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7" name="Group 83"/>
          <p:cNvGrpSpPr>
            <a:grpSpLocks/>
          </p:cNvGrpSpPr>
          <p:nvPr/>
        </p:nvGrpSpPr>
        <p:grpSpPr bwMode="auto">
          <a:xfrm>
            <a:off x="539552" y="1844824"/>
            <a:ext cx="3115866" cy="3024188"/>
            <a:chOff x="431" y="346"/>
            <a:chExt cx="2086" cy="2086"/>
          </a:xfrm>
        </p:grpSpPr>
        <p:sp>
          <p:nvSpPr>
            <p:cNvPr id="38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" name="TextBox 32"/>
          <p:cNvSpPr txBox="1">
            <a:spLocks noChangeArrowheads="1"/>
          </p:cNvSpPr>
          <p:nvPr/>
        </p:nvSpPr>
        <p:spPr bwMode="auto">
          <a:xfrm>
            <a:off x="1923059" y="3340250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64" name="Прямая соединительная линия 63"/>
          <p:cNvCxnSpPr>
            <a:endCxn id="39" idx="5"/>
          </p:cNvCxnSpPr>
          <p:nvPr/>
        </p:nvCxnSpPr>
        <p:spPr>
          <a:xfrm>
            <a:off x="539552" y="3033862"/>
            <a:ext cx="1614488" cy="3603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37"/>
          <p:cNvSpPr txBox="1">
            <a:spLocks noChangeArrowheads="1"/>
          </p:cNvSpPr>
          <p:nvPr/>
        </p:nvSpPr>
        <p:spPr bwMode="auto">
          <a:xfrm>
            <a:off x="1151534" y="2743350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044378" y="2287737"/>
            <a:ext cx="2140744" cy="21780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7" name="Прямая соединительная линия 66"/>
          <p:cNvCxnSpPr>
            <a:stCxn id="72" idx="7"/>
          </p:cNvCxnSpPr>
          <p:nvPr/>
        </p:nvCxnSpPr>
        <p:spPr>
          <a:xfrm flipV="1">
            <a:off x="2143325" y="2905275"/>
            <a:ext cx="931069" cy="46037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31"/>
          <p:cNvSpPr txBox="1">
            <a:spLocks noChangeArrowheads="1"/>
          </p:cNvSpPr>
          <p:nvPr/>
        </p:nvSpPr>
        <p:spPr bwMode="auto">
          <a:xfrm>
            <a:off x="2555776" y="2996952"/>
            <a:ext cx="3048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0" name="Group 83"/>
          <p:cNvGrpSpPr>
            <a:grpSpLocks/>
          </p:cNvGrpSpPr>
          <p:nvPr/>
        </p:nvGrpSpPr>
        <p:grpSpPr bwMode="auto">
          <a:xfrm>
            <a:off x="1043187" y="2278213"/>
            <a:ext cx="2122884" cy="2187575"/>
            <a:chOff x="431" y="346"/>
            <a:chExt cx="2086" cy="2086"/>
          </a:xfrm>
        </p:grpSpPr>
        <p:sp>
          <p:nvSpPr>
            <p:cNvPr id="71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3" name="TextBox 39"/>
          <p:cNvSpPr txBox="1">
            <a:spLocks noChangeArrowheads="1"/>
          </p:cNvSpPr>
          <p:nvPr/>
        </p:nvSpPr>
        <p:spPr bwMode="auto">
          <a:xfrm>
            <a:off x="697906" y="4378475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41"/>
          <p:cNvSpPr txBox="1">
            <a:spLocks noChangeArrowheads="1"/>
          </p:cNvSpPr>
          <p:nvPr/>
        </p:nvSpPr>
        <p:spPr bwMode="auto">
          <a:xfrm>
            <a:off x="3110112" y="1881338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42"/>
          <p:cNvSpPr txBox="1">
            <a:spLocks noChangeArrowheads="1"/>
          </p:cNvSpPr>
          <p:nvPr/>
        </p:nvSpPr>
        <p:spPr bwMode="auto">
          <a:xfrm>
            <a:off x="697906" y="1844825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322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322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284984"/>
            <a:ext cx="447675" cy="381000"/>
          </a:xfrm>
          <a:prstGeom prst="rect">
            <a:avLst/>
          </a:prstGeom>
          <a:noFill/>
        </p:spPr>
      </p:pic>
      <p:sp>
        <p:nvSpPr>
          <p:cNvPr id="39322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Box 39"/>
          <p:cNvSpPr txBox="1">
            <a:spLocks noChangeArrowheads="1"/>
          </p:cNvSpPr>
          <p:nvPr/>
        </p:nvSpPr>
        <p:spPr bwMode="auto">
          <a:xfrm>
            <a:off x="3131840" y="4293096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Прямоугольная выноска 144"/>
          <p:cNvSpPr/>
          <p:nvPr/>
        </p:nvSpPr>
        <p:spPr>
          <a:xfrm>
            <a:off x="4499992" y="1196752"/>
            <a:ext cx="4287441" cy="1224136"/>
          </a:xfrm>
          <a:prstGeom prst="wedgeRectCallout">
            <a:avLst>
              <a:gd name="adj1" fmla="val 41446"/>
              <a:gd name="adj2" fmla="val -6820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описанной вокруг квадрата окружности равен половине его диагонали.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Управляющая кнопка: сведения 145">
            <a:hlinkClick r:id="" action="ppaction://noaction" highlightClick="1"/>
          </p:cNvPr>
          <p:cNvSpPr/>
          <p:nvPr/>
        </p:nvSpPr>
        <p:spPr>
          <a:xfrm>
            <a:off x="8307611" y="658588"/>
            <a:ext cx="479822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147" name="Freeform 69"/>
          <p:cNvSpPr>
            <a:spLocks/>
          </p:cNvSpPr>
          <p:nvPr/>
        </p:nvSpPr>
        <p:spPr bwMode="auto">
          <a:xfrm flipH="1">
            <a:off x="1043608" y="2276872"/>
            <a:ext cx="2160240" cy="2232248"/>
          </a:xfrm>
          <a:custGeom>
            <a:avLst/>
            <a:gdLst>
              <a:gd name="T0" fmla="*/ 2147483647 w 688"/>
              <a:gd name="T1" fmla="*/ 2147483647 h 576"/>
              <a:gd name="T2" fmla="*/ 0 w 688"/>
              <a:gd name="T3" fmla="*/ 0 h 576"/>
              <a:gd name="T4" fmla="*/ 0 60000 65536"/>
              <a:gd name="T5" fmla="*/ 0 60000 65536"/>
              <a:gd name="T6" fmla="*/ 0 w 688"/>
              <a:gd name="T7" fmla="*/ 0 h 576"/>
              <a:gd name="T8" fmla="*/ 688 w 688"/>
              <a:gd name="T9" fmla="*/ 576 h 5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88" h="576">
                <a:moveTo>
                  <a:pt x="688" y="576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4500563" y="2468563"/>
          <a:ext cx="15843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44" name="Формула" r:id="rId4" imgW="672840" imgH="215640" progId="Equation.3">
                  <p:embed/>
                </p:oleObj>
              </mc:Choice>
              <mc:Fallback>
                <p:oleObj name="Формула" r:id="rId4" imgW="67284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468563"/>
                        <a:ext cx="1584325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" name="TextBox 147"/>
          <p:cNvSpPr txBox="1">
            <a:spLocks noChangeArrowheads="1"/>
          </p:cNvSpPr>
          <p:nvPr/>
        </p:nvSpPr>
        <p:spPr bwMode="auto">
          <a:xfrm>
            <a:off x="6479704" y="2492896"/>
            <a:ext cx="26642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3200" dirty="0" smtClean="0">
                <a:latin typeface="Times New Roman"/>
                <a:cs typeface="Times New Roman"/>
              </a:rPr>
              <a:t>² = 2АВ²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 </a:t>
            </a:r>
          </a:p>
        </p:txBody>
      </p:sp>
      <p:sp>
        <p:nvSpPr>
          <p:cNvPr id="149" name="TextBox 148"/>
          <p:cNvSpPr txBox="1">
            <a:spLocks noChangeArrowheads="1"/>
          </p:cNvSpPr>
          <p:nvPr/>
        </p:nvSpPr>
        <p:spPr bwMode="auto">
          <a:xfrm>
            <a:off x="4572000" y="3068960"/>
            <a:ext cx="14401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2АВ²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TextBox 149"/>
          <p:cNvSpPr txBox="1">
            <a:spLocks noChangeArrowheads="1"/>
          </p:cNvSpPr>
          <p:nvPr/>
        </p:nvSpPr>
        <p:spPr bwMode="auto">
          <a:xfrm>
            <a:off x="5796136" y="3068960"/>
            <a:ext cx="936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128;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TextBox 150"/>
          <p:cNvSpPr txBox="1">
            <a:spLocks noChangeArrowheads="1"/>
          </p:cNvSpPr>
          <p:nvPr/>
        </p:nvSpPr>
        <p:spPr bwMode="auto">
          <a:xfrm>
            <a:off x="6804248" y="3068960"/>
            <a:ext cx="14401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АВ²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TextBox 151"/>
          <p:cNvSpPr txBox="1">
            <a:spLocks noChangeArrowheads="1"/>
          </p:cNvSpPr>
          <p:nvPr/>
        </p:nvSpPr>
        <p:spPr bwMode="auto">
          <a:xfrm>
            <a:off x="7884368" y="3068960"/>
            <a:ext cx="936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64;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TextBox 152"/>
          <p:cNvSpPr txBox="1">
            <a:spLocks noChangeArrowheads="1"/>
          </p:cNvSpPr>
          <p:nvPr/>
        </p:nvSpPr>
        <p:spPr bwMode="auto">
          <a:xfrm>
            <a:off x="4572000" y="3717032"/>
            <a:ext cx="14401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АВ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TextBox 153"/>
          <p:cNvSpPr txBox="1">
            <a:spLocks noChangeArrowheads="1"/>
          </p:cNvSpPr>
          <p:nvPr/>
        </p:nvSpPr>
        <p:spPr bwMode="auto">
          <a:xfrm>
            <a:off x="5508104" y="3717032"/>
            <a:ext cx="936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8;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Прямоугольная выноска 154"/>
          <p:cNvSpPr/>
          <p:nvPr/>
        </p:nvSpPr>
        <p:spPr>
          <a:xfrm>
            <a:off x="4355976" y="4221088"/>
            <a:ext cx="4287441" cy="1224136"/>
          </a:xfrm>
          <a:prstGeom prst="wedgeRectCallout">
            <a:avLst>
              <a:gd name="adj1" fmla="val 41446"/>
              <a:gd name="adj2" fmla="val -6820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Сторона квадрата вдвое больше радиуса вписанной в него окружности.</a:t>
            </a:r>
          </a:p>
          <a:p>
            <a:pPr algn="ctr">
              <a:defRPr/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Управляющая кнопка: сведения 155">
            <a:hlinkClick r:id="" action="ppaction://noaction" highlightClick="1"/>
          </p:cNvPr>
          <p:cNvSpPr/>
          <p:nvPr/>
        </p:nvSpPr>
        <p:spPr>
          <a:xfrm>
            <a:off x="8163595" y="3682924"/>
            <a:ext cx="479822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6012160" y="5589240"/>
          <a:ext cx="14319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45" name="Формула" r:id="rId6" imgW="609480" imgH="393480" progId="Equation.3">
                  <p:embed/>
                </p:oleObj>
              </mc:Choice>
              <mc:Fallback>
                <p:oleObj name="Формула" r:id="rId6" imgW="60948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5589240"/>
                        <a:ext cx="1431925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7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5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7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7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7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7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7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5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5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6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</p:childTnLst>
        </p:cTn>
      </p:par>
    </p:tnLst>
    <p:bldLst>
      <p:bldP spid="28" grpId="0" autoUpdateAnimBg="0"/>
      <p:bldP spid="145" grpId="0" animBg="1"/>
      <p:bldP spid="145" grpId="1" animBg="1"/>
      <p:bldP spid="146" grpId="0" animBg="1"/>
      <p:bldP spid="147" grpId="0" animBg="1"/>
      <p:bldP spid="148" grpId="0" autoUpdateAnimBg="0"/>
      <p:bldP spid="149" grpId="0" autoUpdateAnimBg="0"/>
      <p:bldP spid="150" grpId="0" autoUpdateAnimBg="0"/>
      <p:bldP spid="151" grpId="0" autoUpdateAnimBg="0"/>
      <p:bldP spid="152" grpId="0" autoUpdateAnimBg="0"/>
      <p:bldP spid="153" grpId="0" autoUpdateAnimBg="0"/>
      <p:bldP spid="154" grpId="0" autoUpdateAnimBg="0"/>
      <p:bldP spid="155" grpId="0" animBg="1"/>
      <p:bldP spid="155" grpId="1" animBg="1"/>
      <p:bldP spid="1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13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Хорды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окружности пересекаются в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15,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6,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10.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5" name="Group 83"/>
          <p:cNvGrpSpPr>
            <a:grpSpLocks/>
          </p:cNvGrpSpPr>
          <p:nvPr/>
        </p:nvGrpSpPr>
        <p:grpSpPr bwMode="auto">
          <a:xfrm>
            <a:off x="539552" y="1916832"/>
            <a:ext cx="3311129" cy="3311525"/>
            <a:chOff x="431" y="346"/>
            <a:chExt cx="2086" cy="2086"/>
          </a:xfrm>
        </p:grpSpPr>
        <p:sp>
          <p:nvSpPr>
            <p:cNvPr id="36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1062237" y="2389907"/>
            <a:ext cx="2788444" cy="12874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610990" y="2696295"/>
            <a:ext cx="2952750" cy="14430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8"/>
          <p:cNvSpPr txBox="1">
            <a:spLocks noChangeArrowheads="1"/>
          </p:cNvSpPr>
          <p:nvPr/>
        </p:nvSpPr>
        <p:spPr bwMode="auto">
          <a:xfrm>
            <a:off x="340719" y="4034557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Box 32"/>
          <p:cNvSpPr txBox="1">
            <a:spLocks noChangeArrowheads="1"/>
          </p:cNvSpPr>
          <p:nvPr/>
        </p:nvSpPr>
        <p:spPr bwMode="auto">
          <a:xfrm>
            <a:off x="2019500" y="3572594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63" name="TextBox 30"/>
          <p:cNvSpPr txBox="1">
            <a:spLocks noChangeArrowheads="1"/>
          </p:cNvSpPr>
          <p:nvPr/>
        </p:nvSpPr>
        <p:spPr bwMode="auto">
          <a:xfrm>
            <a:off x="755056" y="2004145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66" name="TextBox 38"/>
          <p:cNvSpPr txBox="1">
            <a:spLocks noChangeArrowheads="1"/>
          </p:cNvSpPr>
          <p:nvPr/>
        </p:nvSpPr>
        <p:spPr bwMode="auto">
          <a:xfrm>
            <a:off x="3507781" y="224703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67" name="TextBox 39"/>
          <p:cNvSpPr txBox="1">
            <a:spLocks noChangeArrowheads="1"/>
          </p:cNvSpPr>
          <p:nvPr/>
        </p:nvSpPr>
        <p:spPr bwMode="auto">
          <a:xfrm>
            <a:off x="3793531" y="3447182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40"/>
          <p:cNvSpPr txBox="1">
            <a:spLocks noChangeArrowheads="1"/>
          </p:cNvSpPr>
          <p:nvPr/>
        </p:nvSpPr>
        <p:spPr bwMode="auto">
          <a:xfrm>
            <a:off x="2494559" y="2696294"/>
            <a:ext cx="3722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P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45"/>
          <p:cNvSpPr txBox="1">
            <a:spLocks noChangeArrowheads="1"/>
          </p:cNvSpPr>
          <p:nvPr/>
        </p:nvSpPr>
        <p:spPr bwMode="auto">
          <a:xfrm>
            <a:off x="1619672" y="2204864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45"/>
          <p:cNvSpPr txBox="1">
            <a:spLocks noChangeArrowheads="1"/>
          </p:cNvSpPr>
          <p:nvPr/>
        </p:nvSpPr>
        <p:spPr bwMode="auto">
          <a:xfrm>
            <a:off x="2771800" y="2420888"/>
            <a:ext cx="38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45"/>
          <p:cNvSpPr txBox="1">
            <a:spLocks noChangeArrowheads="1"/>
          </p:cNvSpPr>
          <p:nvPr/>
        </p:nvSpPr>
        <p:spPr bwMode="auto">
          <a:xfrm>
            <a:off x="2843808" y="3284984"/>
            <a:ext cx="5950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>
            <a:spLocks noChangeArrowheads="1"/>
          </p:cNvSpPr>
          <p:nvPr/>
        </p:nvSpPr>
        <p:spPr bwMode="auto">
          <a:xfrm>
            <a:off x="1403648" y="3140968"/>
            <a:ext cx="576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graphicFrame>
        <p:nvGraphicFramePr>
          <p:cNvPr id="94" name="Object 2"/>
          <p:cNvGraphicFramePr>
            <a:graphicFrameLocks noChangeAspect="1"/>
          </p:cNvGraphicFramePr>
          <p:nvPr/>
        </p:nvGraphicFramePr>
        <p:xfrm>
          <a:off x="5262563" y="3698876"/>
          <a:ext cx="2746772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47" name="Формула" r:id="rId3" imgW="1168200" imgH="177480" progId="Equation.3">
                  <p:embed/>
                </p:oleObj>
              </mc:Choice>
              <mc:Fallback>
                <p:oleObj name="Формула" r:id="rId3" imgW="116820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2563" y="3698876"/>
                        <a:ext cx="2746772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3"/>
          <p:cNvGraphicFramePr>
            <a:graphicFrameLocks noChangeAspect="1"/>
          </p:cNvGraphicFramePr>
          <p:nvPr/>
        </p:nvGraphicFramePr>
        <p:xfrm>
          <a:off x="5580460" y="4316413"/>
          <a:ext cx="214788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48" name="Формула" r:id="rId5" imgW="914400" imgH="393480" progId="Equation.3">
                  <p:embed/>
                </p:oleObj>
              </mc:Choice>
              <mc:Fallback>
                <p:oleObj name="Формула" r:id="rId5" imgW="9144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460" y="4316413"/>
                        <a:ext cx="214788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Прямоугольная выноска 95"/>
          <p:cNvSpPr/>
          <p:nvPr/>
        </p:nvSpPr>
        <p:spPr>
          <a:xfrm>
            <a:off x="4595812" y="1658938"/>
            <a:ext cx="4287441" cy="1884362"/>
          </a:xfrm>
          <a:prstGeom prst="wedgeRectCallout">
            <a:avLst>
              <a:gd name="adj1" fmla="val 41446"/>
              <a:gd name="adj2" fmla="val -6820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две хорды окружности пересекаются, то произведение отрезков одной хорды равно произведению отрезков другой хорды</a:t>
            </a:r>
          </a:p>
        </p:txBody>
      </p:sp>
      <p:sp>
        <p:nvSpPr>
          <p:cNvPr id="97" name="Управляющая кнопка: сведения 96">
            <a:hlinkClick r:id="" action="ppaction://noaction" highlightClick="1"/>
          </p:cNvPr>
          <p:cNvSpPr/>
          <p:nvPr/>
        </p:nvSpPr>
        <p:spPr>
          <a:xfrm>
            <a:off x="8403432" y="1052513"/>
            <a:ext cx="479822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pSp>
        <p:nvGrpSpPr>
          <p:cNvPr id="98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9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1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1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1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1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1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0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</p:childTnLst>
        </p:cTn>
      </p:par>
    </p:tnLst>
    <p:bldLst>
      <p:bldP spid="28" grpId="0"/>
      <p:bldP spid="90" grpId="0"/>
      <p:bldP spid="91" grpId="0"/>
      <p:bldP spid="92" grpId="0"/>
      <p:bldP spid="93" grpId="0"/>
      <p:bldP spid="96" grpId="0" animBg="1"/>
      <p:bldP spid="96" grpId="1" animBg="1"/>
      <p:bldP spid="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14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окружности отмечены точки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так,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меньшая дуга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равна 72°. Прямая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касается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окружности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так, что угол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острый.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угол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Ответ дайте в градусах.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1864719" y="495689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539552" y="1916832"/>
            <a:ext cx="3039666" cy="3040063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41" name="Прямая соединительная линия 40"/>
          <p:cNvCxnSpPr/>
          <p:nvPr/>
        </p:nvCxnSpPr>
        <p:spPr>
          <a:xfrm flipV="1">
            <a:off x="2042121" y="4934669"/>
            <a:ext cx="1809750" cy="444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7" idx="4"/>
          </p:cNvCxnSpPr>
          <p:nvPr/>
        </p:nvCxnSpPr>
        <p:spPr>
          <a:xfrm flipV="1">
            <a:off x="2059981" y="3599582"/>
            <a:ext cx="1519238" cy="1357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8"/>
          <p:cNvSpPr txBox="1">
            <a:spLocks noChangeArrowheads="1"/>
          </p:cNvSpPr>
          <p:nvPr/>
        </p:nvSpPr>
        <p:spPr bwMode="auto">
          <a:xfrm>
            <a:off x="3579219" y="336939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3" name="TextBox 32"/>
          <p:cNvSpPr txBox="1">
            <a:spLocks noChangeArrowheads="1"/>
          </p:cNvSpPr>
          <p:nvPr/>
        </p:nvSpPr>
        <p:spPr bwMode="auto">
          <a:xfrm>
            <a:off x="2092127" y="3051895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64" name="TextBox 30"/>
          <p:cNvSpPr txBox="1">
            <a:spLocks noChangeArrowheads="1"/>
          </p:cNvSpPr>
          <p:nvPr/>
        </p:nvSpPr>
        <p:spPr bwMode="auto">
          <a:xfrm>
            <a:off x="3779244" y="470448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3203848" y="4221088"/>
            <a:ext cx="647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2411760" y="4437112"/>
            <a:ext cx="576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flipH="1">
            <a:off x="2083794" y="3455119"/>
            <a:ext cx="7144" cy="1473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2099272" y="3447181"/>
            <a:ext cx="1489472" cy="1793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Фигура, имеющая форму буквы L 73"/>
          <p:cNvSpPr/>
          <p:nvPr/>
        </p:nvSpPr>
        <p:spPr>
          <a:xfrm flipH="1" flipV="1">
            <a:off x="2087365" y="4640981"/>
            <a:ext cx="219075" cy="287338"/>
          </a:xfrm>
          <a:prstGeom prst="corner">
            <a:avLst>
              <a:gd name="adj1" fmla="val 6383"/>
              <a:gd name="adj2" fmla="val 5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75" name="Object 2"/>
          <p:cNvGraphicFramePr>
            <a:graphicFrameLocks noChangeAspect="1"/>
          </p:cNvGraphicFramePr>
          <p:nvPr/>
        </p:nvGraphicFramePr>
        <p:xfrm>
          <a:off x="4788024" y="3068960"/>
          <a:ext cx="1497542" cy="47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39" name="Формула" r:id="rId3" imgW="571320" imgH="177480" progId="Equation.3">
                  <p:embed/>
                </p:oleObj>
              </mc:Choice>
              <mc:Fallback>
                <p:oleObj name="Формула" r:id="rId3" imgW="57132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3068960"/>
                        <a:ext cx="1497542" cy="472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6228184" y="3068960"/>
            <a:ext cx="24657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центральный </a:t>
            </a:r>
          </a:p>
        </p:txBody>
      </p:sp>
      <p:sp>
        <p:nvSpPr>
          <p:cNvPr id="77" name="Прямоугольная выноска 76"/>
          <p:cNvSpPr/>
          <p:nvPr/>
        </p:nvSpPr>
        <p:spPr>
          <a:xfrm>
            <a:off x="4539854" y="1871664"/>
            <a:ext cx="4236244" cy="1125537"/>
          </a:xfrm>
          <a:prstGeom prst="wedgeRectCallout">
            <a:avLst>
              <a:gd name="adj1" fmla="val 48106"/>
              <a:gd name="adj2" fmla="val -7772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Центральный угол равен градусной мере дуги на которую он опирается</a:t>
            </a:r>
          </a:p>
        </p:txBody>
      </p:sp>
      <p:sp>
        <p:nvSpPr>
          <p:cNvPr id="78" name="Управляющая кнопка: сведения 77">
            <a:hlinkClick r:id="" action="ppaction://noaction" highlightClick="1"/>
          </p:cNvPr>
          <p:cNvSpPr/>
          <p:nvPr/>
        </p:nvSpPr>
        <p:spPr>
          <a:xfrm>
            <a:off x="8405813" y="1295400"/>
            <a:ext cx="479822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aphicFrame>
        <p:nvGraphicFramePr>
          <p:cNvPr id="79" name="Object 3"/>
          <p:cNvGraphicFramePr>
            <a:graphicFrameLocks noChangeAspect="1"/>
          </p:cNvGraphicFramePr>
          <p:nvPr/>
        </p:nvGraphicFramePr>
        <p:xfrm>
          <a:off x="4643437" y="3501008"/>
          <a:ext cx="2139189" cy="542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0" name="Формула" r:id="rId5" imgW="812520" imgH="203040" progId="Equation.3">
                  <p:embed/>
                </p:oleObj>
              </mc:Choice>
              <mc:Fallback>
                <p:oleObj name="Формула" r:id="rId5" imgW="8125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7" y="3501008"/>
                        <a:ext cx="2139189" cy="5423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4"/>
          <p:cNvGraphicFramePr>
            <a:graphicFrameLocks noChangeAspect="1"/>
          </p:cNvGraphicFramePr>
          <p:nvPr/>
        </p:nvGraphicFramePr>
        <p:xfrm>
          <a:off x="4427984" y="4509120"/>
          <a:ext cx="4611083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1" name="Формула" r:id="rId7" imgW="1815840" imgH="419040" progId="Equation.3">
                  <p:embed/>
                </p:oleObj>
              </mc:Choice>
              <mc:Fallback>
                <p:oleObj name="Формула" r:id="rId7" imgW="181584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509120"/>
                        <a:ext cx="4611083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5"/>
          <p:cNvGraphicFramePr>
            <a:graphicFrameLocks noChangeAspect="1"/>
          </p:cNvGraphicFramePr>
          <p:nvPr/>
        </p:nvGraphicFramePr>
        <p:xfrm>
          <a:off x="4452835" y="4076701"/>
          <a:ext cx="1528865" cy="504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2" name="Формула" r:id="rId9" imgW="545760" imgH="177480" progId="Equation.3">
                  <p:embed/>
                </p:oleObj>
              </mc:Choice>
              <mc:Fallback>
                <p:oleObj name="Формула" r:id="rId9" imgW="54576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835" y="4076701"/>
                        <a:ext cx="1528865" cy="5044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6012160" y="4077072"/>
            <a:ext cx="28639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равнобедренный </a:t>
            </a:r>
          </a:p>
        </p:txBody>
      </p:sp>
      <p:graphicFrame>
        <p:nvGraphicFramePr>
          <p:cNvPr id="83" name="Object 6"/>
          <p:cNvGraphicFramePr>
            <a:graphicFrameLocks noChangeAspect="1"/>
          </p:cNvGraphicFramePr>
          <p:nvPr/>
        </p:nvGraphicFramePr>
        <p:xfrm>
          <a:off x="5004048" y="5589240"/>
          <a:ext cx="323115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3" name="Формула" r:id="rId11" imgW="1155600" imgH="203040" progId="Equation.3">
                  <p:embed/>
                </p:oleObj>
              </mc:Choice>
              <mc:Fallback>
                <p:oleObj name="Формула" r:id="rId11" imgW="11556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5589240"/>
                        <a:ext cx="3231150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4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8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0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0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0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0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0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8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</p:childTnLst>
        </p:cTn>
      </p:par>
    </p:tnLst>
    <p:bldLst>
      <p:bldP spid="28" grpId="0"/>
      <p:bldP spid="66" grpId="0" autoUpdateAnimBg="0"/>
      <p:bldP spid="71" grpId="0" autoUpdateAnimBg="0"/>
      <p:bldP spid="74" grpId="0" animBg="1"/>
      <p:bldP spid="76" grpId="0"/>
      <p:bldP spid="77" grpId="0" animBg="1"/>
      <p:bldP spid="77" grpId="1" animBg="1"/>
      <p:bldP spid="78" grpId="0" animBg="1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15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точку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лежащую вне окружности,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проведены две прямые. Одна прямая касается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окр-ти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Другая прямая пересекает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окр-ть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точках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причём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2,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8. Найдите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AK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697186" y="394032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899592" y="1844824"/>
            <a:ext cx="3039666" cy="3040063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522165" y="4884886"/>
            <a:ext cx="33075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522165" y="2041674"/>
            <a:ext cx="2664619" cy="28305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28"/>
          <p:cNvSpPr txBox="1">
            <a:spLocks noChangeArrowheads="1"/>
          </p:cNvSpPr>
          <p:nvPr/>
        </p:nvSpPr>
        <p:spPr bwMode="auto">
          <a:xfrm>
            <a:off x="326902" y="481027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2" name="TextBox 32"/>
          <p:cNvSpPr txBox="1">
            <a:spLocks noChangeArrowheads="1"/>
          </p:cNvSpPr>
          <p:nvPr/>
        </p:nvSpPr>
        <p:spPr bwMode="auto">
          <a:xfrm>
            <a:off x="2233092" y="3402162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43" name="TextBox 30"/>
          <p:cNvSpPr txBox="1">
            <a:spLocks noChangeArrowheads="1"/>
          </p:cNvSpPr>
          <p:nvPr/>
        </p:nvSpPr>
        <p:spPr bwMode="auto">
          <a:xfrm>
            <a:off x="3060577" y="1630511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63" name="TextBox 36"/>
          <p:cNvSpPr txBox="1">
            <a:spLocks noChangeArrowheads="1"/>
          </p:cNvSpPr>
          <p:nvPr/>
        </p:nvSpPr>
        <p:spPr bwMode="auto">
          <a:xfrm>
            <a:off x="2168799" y="4851549"/>
            <a:ext cx="393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64" name="Прямоугольная выноска 63"/>
          <p:cNvSpPr/>
          <p:nvPr/>
        </p:nvSpPr>
        <p:spPr>
          <a:xfrm>
            <a:off x="4356497" y="2122489"/>
            <a:ext cx="4438650" cy="2295525"/>
          </a:xfrm>
          <a:prstGeom prst="wedgeRectCallout">
            <a:avLst>
              <a:gd name="adj1" fmla="val 45820"/>
              <a:gd name="adj2" fmla="val -6609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из точки, лежащей вне окружности, проведены касательная и секущая, то квадрат длины касательной равен произведению секущей на ее внешнюю часть</a:t>
            </a:r>
          </a:p>
        </p:txBody>
      </p:sp>
      <p:sp>
        <p:nvSpPr>
          <p:cNvPr id="65" name="Управляющая кнопка: сведения 64">
            <a:hlinkClick r:id="" action="ppaction://noaction" highlightClick="1"/>
          </p:cNvPr>
          <p:cNvSpPr/>
          <p:nvPr/>
        </p:nvSpPr>
        <p:spPr>
          <a:xfrm>
            <a:off x="8460582" y="1582738"/>
            <a:ext cx="478631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66" name="TextBox 45"/>
          <p:cNvSpPr txBox="1">
            <a:spLocks noChangeArrowheads="1"/>
          </p:cNvSpPr>
          <p:nvPr/>
        </p:nvSpPr>
        <p:spPr bwMode="auto">
          <a:xfrm>
            <a:off x="395536" y="422108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1475656" y="2564904"/>
            <a:ext cx="389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292725" y="4552950"/>
          <a:ext cx="229711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10" name="Формула" r:id="rId3" imgW="977760" imgH="203040" progId="Equation.3">
                  <p:embed/>
                </p:oleObj>
              </mc:Choice>
              <mc:Fallback>
                <p:oleObj name="Формула" r:id="rId3" imgW="97776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552950"/>
                        <a:ext cx="2297113" cy="484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5219700" y="5084763"/>
          <a:ext cx="24193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11" name="Формула" r:id="rId5" imgW="1028520" imgH="228600" progId="Equation.3">
                  <p:embed/>
                </p:oleObj>
              </mc:Choice>
              <mc:Fallback>
                <p:oleObj name="Формула" r:id="rId5" imgW="10285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084763"/>
                        <a:ext cx="241935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6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8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7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28" grpId="0"/>
      <p:bldP spid="64" grpId="0" animBg="1"/>
      <p:bldP spid="64" grpId="1" animBg="1"/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" name="Скругленный прямоугольник 88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ая выноска 89"/>
          <p:cNvSpPr/>
          <p:nvPr/>
        </p:nvSpPr>
        <p:spPr>
          <a:xfrm>
            <a:off x="4486275" y="4313239"/>
            <a:ext cx="4236244" cy="771525"/>
          </a:xfrm>
          <a:prstGeom prst="wedgeRectCallout">
            <a:avLst>
              <a:gd name="adj1" fmla="val 50551"/>
              <a:gd name="adj2" fmla="val -10723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Медианы точкой пересечения делятся в отношении 2:1</a:t>
            </a:r>
          </a:p>
        </p:txBody>
      </p:sp>
      <p:sp>
        <p:nvSpPr>
          <p:cNvPr id="94" name="Прямоугольная выноска 93"/>
          <p:cNvSpPr/>
          <p:nvPr/>
        </p:nvSpPr>
        <p:spPr>
          <a:xfrm>
            <a:off x="4486275" y="1643064"/>
            <a:ext cx="4236244" cy="1425575"/>
          </a:xfrm>
          <a:prstGeom prst="wedgeRectCallout">
            <a:avLst>
              <a:gd name="adj1" fmla="val 49713"/>
              <a:gd name="adj2" fmla="val -8125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вписанной окружности находится в точке пересечения биссектрис треугольника.</a:t>
            </a:r>
          </a:p>
        </p:txBody>
      </p: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1159695" y="2884392"/>
            <a:ext cx="1973657" cy="1995045"/>
            <a:chOff x="431" y="346"/>
            <a:chExt cx="2086" cy="2086"/>
          </a:xfrm>
          <a:solidFill>
            <a:schemeClr val="bg1"/>
          </a:solidFill>
        </p:grpSpPr>
        <p:sp>
          <p:nvSpPr>
            <p:cNvPr id="9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grpFill/>
            <a:ln w="44450">
              <a:solidFill>
                <a:srgbClr val="003366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grpFill/>
            <a:ln w="9525">
              <a:solidFill>
                <a:srgbClr val="00008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9" name="TextBox 37"/>
          <p:cNvSpPr txBox="1">
            <a:spLocks noChangeArrowheads="1"/>
          </p:cNvSpPr>
          <p:nvPr/>
        </p:nvSpPr>
        <p:spPr bwMode="auto">
          <a:xfrm>
            <a:off x="1714749" y="1715220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00" name="TextBox 32"/>
          <p:cNvSpPr txBox="1">
            <a:spLocks noChangeArrowheads="1"/>
          </p:cNvSpPr>
          <p:nvPr/>
        </p:nvSpPr>
        <p:spPr bwMode="auto">
          <a:xfrm>
            <a:off x="1808808" y="3386857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101" name="Прямая соединительная линия 100"/>
          <p:cNvCxnSpPr/>
          <p:nvPr/>
        </p:nvCxnSpPr>
        <p:spPr>
          <a:xfrm>
            <a:off x="2168376" y="3932958"/>
            <a:ext cx="0" cy="9667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>
            <a:off x="1421607" y="754063"/>
            <a:ext cx="37861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Равнобедренный треугольник 102"/>
          <p:cNvSpPr/>
          <p:nvPr/>
        </p:nvSpPr>
        <p:spPr>
          <a:xfrm>
            <a:off x="395536" y="1916832"/>
            <a:ext cx="3481388" cy="3001962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TextBox 30"/>
          <p:cNvSpPr txBox="1">
            <a:spLocks noChangeArrowheads="1"/>
          </p:cNvSpPr>
          <p:nvPr/>
        </p:nvSpPr>
        <p:spPr bwMode="auto">
          <a:xfrm>
            <a:off x="238374" y="4883870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05" name="TextBox 31"/>
          <p:cNvSpPr txBox="1">
            <a:spLocks noChangeArrowheads="1"/>
          </p:cNvSpPr>
          <p:nvPr/>
        </p:nvSpPr>
        <p:spPr bwMode="auto">
          <a:xfrm>
            <a:off x="3570933" y="4872757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1971924" y="4872757"/>
            <a:ext cx="423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cxnSp>
        <p:nvCxnSpPr>
          <p:cNvPr id="107" name="Прямая соединительная линия 106"/>
          <p:cNvCxnSpPr>
            <a:endCxn id="97" idx="4"/>
          </p:cNvCxnSpPr>
          <p:nvPr/>
        </p:nvCxnSpPr>
        <p:spPr>
          <a:xfrm>
            <a:off x="2136230" y="1945407"/>
            <a:ext cx="10715" cy="293370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Фигура, имеющая форму буквы L 107"/>
          <p:cNvSpPr/>
          <p:nvPr/>
        </p:nvSpPr>
        <p:spPr>
          <a:xfrm flipH="1" flipV="1">
            <a:off x="2176711" y="4607644"/>
            <a:ext cx="217884" cy="287338"/>
          </a:xfrm>
          <a:prstGeom prst="corner">
            <a:avLst>
              <a:gd name="adj1" fmla="val 6383"/>
              <a:gd name="adj2" fmla="val 5319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9" name="Прямая соединительная линия 108"/>
          <p:cNvCxnSpPr/>
          <p:nvPr/>
        </p:nvCxnSpPr>
        <p:spPr>
          <a:xfrm>
            <a:off x="1396851" y="4828307"/>
            <a:ext cx="0" cy="2222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>
            <a:off x="2992289" y="4807669"/>
            <a:ext cx="0" cy="2222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Управляющая кнопка: сведения 113">
            <a:hlinkClick r:id="" action="ppaction://noaction" highlightClick="1"/>
          </p:cNvPr>
          <p:cNvSpPr/>
          <p:nvPr/>
        </p:nvSpPr>
        <p:spPr>
          <a:xfrm>
            <a:off x="8347473" y="3770313"/>
            <a:ext cx="478631" cy="430212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8" name="TextBox 137"/>
          <p:cNvSpPr txBox="1"/>
          <p:nvPr/>
        </p:nvSpPr>
        <p:spPr>
          <a:xfrm>
            <a:off x="1763688" y="260648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Сторона равностороннего треугольника равна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. Найдите радиус окружности,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вписанной в этот треугольник.</a:t>
            </a:r>
          </a:p>
        </p:txBody>
      </p:sp>
      <p:sp>
        <p:nvSpPr>
          <p:cNvPr id="275486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5485" name="Picture 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620688"/>
            <a:ext cx="533400" cy="466725"/>
          </a:xfrm>
          <a:prstGeom prst="rect">
            <a:avLst/>
          </a:prstGeom>
          <a:noFill/>
        </p:spPr>
      </p:pic>
      <p:sp>
        <p:nvSpPr>
          <p:cNvPr id="275487" name="Rectangle 31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Управляющая кнопка: сведения 94">
            <a:hlinkClick r:id="" action="ppaction://noaction" highlightClick="1"/>
          </p:cNvPr>
          <p:cNvSpPr/>
          <p:nvPr/>
        </p:nvSpPr>
        <p:spPr>
          <a:xfrm>
            <a:off x="8347473" y="981075"/>
            <a:ext cx="478631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5" name="Picture 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996952"/>
            <a:ext cx="533400" cy="466725"/>
          </a:xfrm>
          <a:prstGeom prst="rect">
            <a:avLst/>
          </a:prstGeom>
          <a:noFill/>
        </p:spPr>
      </p:pic>
      <p:sp>
        <p:nvSpPr>
          <p:cNvPr id="3778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7865" name="Rectangle 9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58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157192"/>
            <a:ext cx="371475" cy="466725"/>
          </a:xfrm>
          <a:prstGeom prst="rect">
            <a:avLst/>
          </a:prstGeom>
          <a:noFill/>
        </p:spPr>
      </p:pic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495800" y="3127375"/>
          <a:ext cx="1227138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1" name="Формула" r:id="rId5" imgW="520560" imgH="177480" progId="Equation.3">
                  <p:embed/>
                </p:oleObj>
              </mc:Choice>
              <mc:Fallback>
                <p:oleObj name="Формула" r:id="rId5" imgW="52056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127375"/>
                        <a:ext cx="1227138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773738" y="3106738"/>
          <a:ext cx="281305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2" name="Формула" r:id="rId7" imgW="1193760" imgH="203040" progId="Equation.3">
                  <p:embed/>
                </p:oleObj>
              </mc:Choice>
              <mc:Fallback>
                <p:oleObj name="Формула" r:id="rId7" imgW="119376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3738" y="3106738"/>
                        <a:ext cx="2813050" cy="484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4478338" y="3573463"/>
          <a:ext cx="2963862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3" name="Формула" r:id="rId9" imgW="1257120" imgH="253800" progId="Equation.3">
                  <p:embed/>
                </p:oleObj>
              </mc:Choice>
              <mc:Fallback>
                <p:oleObj name="Формула" r:id="rId9" imgW="125712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8338" y="3573463"/>
                        <a:ext cx="2963862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7451725" y="3716338"/>
          <a:ext cx="53816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4" name="Формула" r:id="rId11" imgW="228600" imgH="177480" progId="Equation.3">
                  <p:embed/>
                </p:oleObj>
              </mc:Choice>
              <mc:Fallback>
                <p:oleObj name="Формула" r:id="rId11" imgW="22860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3716338"/>
                        <a:ext cx="538163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5435600" y="5157788"/>
          <a:ext cx="1616075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5" name="Формула" r:id="rId13" imgW="685800" imgH="393480" progId="Equation.3">
                  <p:embed/>
                </p:oleObj>
              </mc:Choice>
              <mc:Fallback>
                <p:oleObj name="Формула" r:id="rId13" imgW="68580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5157788"/>
                        <a:ext cx="1616075" cy="938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9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6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7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7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7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7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7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6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utoUpdateAnimBg="0"/>
      <p:bldP spid="108" grpId="0" animBg="1" autoUpdateAnimBg="0"/>
      <p:bldP spid="114" grpId="0" animBg="1" autoUpdateAnimBg="0"/>
      <p:bldP spid="95" grpId="0" animBg="1" autoUpdateAnimBg="0"/>
      <p:bldP spid="1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17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окружности, вписанной в равносторонний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треугольника равен           . Найдите длину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стороны этого треугольника.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5" name="Picture 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548680"/>
            <a:ext cx="533400" cy="466725"/>
          </a:xfrm>
          <a:prstGeom prst="rect">
            <a:avLst/>
          </a:prstGeom>
          <a:noFill/>
        </p:spPr>
      </p:pic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1303711" y="3172424"/>
            <a:ext cx="1973657" cy="1995045"/>
            <a:chOff x="431" y="346"/>
            <a:chExt cx="2086" cy="2086"/>
          </a:xfrm>
          <a:solidFill>
            <a:schemeClr val="bg1"/>
          </a:solidFill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grpFill/>
            <a:ln w="44450">
              <a:solidFill>
                <a:srgbClr val="003366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grpFill/>
            <a:ln w="9525">
              <a:solidFill>
                <a:srgbClr val="00008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2051720" y="1772816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Box 32"/>
          <p:cNvSpPr txBox="1">
            <a:spLocks noChangeArrowheads="1"/>
          </p:cNvSpPr>
          <p:nvPr/>
        </p:nvSpPr>
        <p:spPr bwMode="auto">
          <a:xfrm>
            <a:off x="1964730" y="3827289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2312392" y="4220990"/>
            <a:ext cx="0" cy="9667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Равнобедренный треугольник 41"/>
          <p:cNvSpPr/>
          <p:nvPr/>
        </p:nvSpPr>
        <p:spPr>
          <a:xfrm>
            <a:off x="539552" y="2204864"/>
            <a:ext cx="3481388" cy="3001962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TextBox 30"/>
          <p:cNvSpPr txBox="1">
            <a:spLocks noChangeArrowheads="1"/>
          </p:cNvSpPr>
          <p:nvPr/>
        </p:nvSpPr>
        <p:spPr bwMode="auto">
          <a:xfrm>
            <a:off x="382390" y="517190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3" name="TextBox 31"/>
          <p:cNvSpPr txBox="1">
            <a:spLocks noChangeArrowheads="1"/>
          </p:cNvSpPr>
          <p:nvPr/>
        </p:nvSpPr>
        <p:spPr bwMode="auto">
          <a:xfrm>
            <a:off x="3714949" y="5160789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64" name="TextBox 39"/>
          <p:cNvSpPr txBox="1">
            <a:spLocks noChangeArrowheads="1"/>
          </p:cNvSpPr>
          <p:nvPr/>
        </p:nvSpPr>
        <p:spPr bwMode="auto">
          <a:xfrm>
            <a:off x="2307630" y="4416252"/>
            <a:ext cx="3048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45"/>
          <p:cNvSpPr txBox="1">
            <a:spLocks noChangeArrowheads="1"/>
          </p:cNvSpPr>
          <p:nvPr/>
        </p:nvSpPr>
        <p:spPr bwMode="auto">
          <a:xfrm>
            <a:off x="1066998" y="3365327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>
            <a:spLocks noChangeArrowheads="1"/>
          </p:cNvSpPr>
          <p:nvPr/>
        </p:nvSpPr>
        <p:spPr bwMode="auto">
          <a:xfrm>
            <a:off x="4283968" y="1844824"/>
            <a:ext cx="19442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/>
                <a:cs typeface="Times New Roman"/>
              </a:rPr>
              <a:t>∆АВС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>
            <a:spLocks noChangeArrowheads="1"/>
          </p:cNvSpPr>
          <p:nvPr/>
        </p:nvSpPr>
        <p:spPr bwMode="auto">
          <a:xfrm>
            <a:off x="2123728" y="5229200"/>
            <a:ext cx="423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6084168" y="1916832"/>
            <a:ext cx="24745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равносторонний</a:t>
            </a:r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>
            <a:off x="2267744" y="2204864"/>
            <a:ext cx="10715" cy="293370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1403648" y="5085184"/>
            <a:ext cx="0" cy="2222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2999086" y="5064546"/>
            <a:ext cx="0" cy="2222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>
            <a:spLocks noChangeArrowheads="1"/>
          </p:cNvSpPr>
          <p:nvPr/>
        </p:nvSpPr>
        <p:spPr bwMode="auto">
          <a:xfrm rot="10800000">
            <a:off x="1921157" y="4815651"/>
            <a:ext cx="792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∟</a:t>
            </a:r>
            <a:endParaRPr lang="ru-RU" sz="3200" b="1" dirty="0">
              <a:latin typeface="Calibri" pitchFamily="34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3779912" y="2564904"/>
          <a:ext cx="16684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890" name="Формула" r:id="rId4" imgW="520560" imgH="177480" progId="Equation.3">
                  <p:embed/>
                </p:oleObj>
              </mc:Choice>
              <mc:Fallback>
                <p:oleObj name="Формула" r:id="rId4" imgW="52056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564904"/>
                        <a:ext cx="1668462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5364088" y="2564904"/>
            <a:ext cx="1440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/>
                <a:cs typeface="Times New Roman"/>
              </a:rPr>
              <a:t>СН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889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2492896"/>
            <a:ext cx="845038" cy="739408"/>
          </a:xfrm>
          <a:prstGeom prst="rect">
            <a:avLst/>
          </a:prstGeom>
          <a:noFill/>
        </p:spPr>
      </p:pic>
      <p:sp>
        <p:nvSpPr>
          <p:cNvPr id="378891" name="Rectangle 11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89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894" name="Rectangle 14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89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895" name="Picture 1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996952"/>
            <a:ext cx="2035610" cy="1080120"/>
          </a:xfrm>
          <a:prstGeom prst="rect">
            <a:avLst/>
          </a:prstGeom>
          <a:noFill/>
        </p:spPr>
      </p:pic>
      <p:sp>
        <p:nvSpPr>
          <p:cNvPr id="378897" name="Rectangle 17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3851920" y="3140968"/>
            <a:ext cx="13681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/>
                <a:ea typeface="Cambria Math"/>
                <a:cs typeface="Times New Roman"/>
              </a:rPr>
              <a:t>∠ </a:t>
            </a:r>
            <a:r>
              <a:rPr lang="ru-RU" sz="3600" b="1" i="1" dirty="0" smtClean="0">
                <a:latin typeface="Times New Roman"/>
                <a:cs typeface="Times New Roman"/>
              </a:rPr>
              <a:t>А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>
            <a:spLocks noChangeArrowheads="1"/>
          </p:cNvSpPr>
          <p:nvPr/>
        </p:nvSpPr>
        <p:spPr bwMode="auto">
          <a:xfrm>
            <a:off x="5004048" y="3140968"/>
            <a:ext cx="1008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898" name="Picture 1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4005064"/>
            <a:ext cx="2611582" cy="1095590"/>
          </a:xfrm>
          <a:prstGeom prst="rect">
            <a:avLst/>
          </a:prstGeom>
          <a:noFill/>
        </p:spPr>
      </p:pic>
      <p:sp>
        <p:nvSpPr>
          <p:cNvPr id="378900" name="Rectangle 20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8901" name="Picture 2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077072"/>
            <a:ext cx="1770057" cy="1008112"/>
          </a:xfrm>
          <a:prstGeom prst="rect">
            <a:avLst/>
          </a:prstGeom>
          <a:noFill/>
        </p:spPr>
      </p:pic>
      <p:sp>
        <p:nvSpPr>
          <p:cNvPr id="378903" name="Rectangle 2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4716016" y="5157192"/>
            <a:ext cx="1440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/>
                <a:cs typeface="Times New Roman"/>
              </a:rPr>
              <a:t>АС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7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0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2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2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2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2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2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0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8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8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78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78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8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7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8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8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7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93" grpId="0" autoUpdateAnimBg="0"/>
      <p:bldP spid="95" grpId="0" autoUpdateAnimBg="0"/>
      <p:bldP spid="100" grpId="0" autoUpdateAnimBg="0"/>
      <p:bldP spid="101" grpId="0" autoUpdateAnimBg="0"/>
      <p:bldP spid="104" grpId="0" autoUpdateAnimBg="0"/>
      <p:bldP spid="105" grpId="0" autoUpdateAnimBg="0"/>
      <p:bldP spid="1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окружности с центром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пересекает хорду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перпендикулярен ей. Найдите длину хорды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1 см, а радиус окружности равен 5 см.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23528" y="170080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66" name="Group 83"/>
          <p:cNvGrpSpPr>
            <a:grpSpLocks/>
          </p:cNvGrpSpPr>
          <p:nvPr/>
        </p:nvGrpSpPr>
        <p:grpSpPr bwMode="auto">
          <a:xfrm>
            <a:off x="491727" y="2420888"/>
            <a:ext cx="3311129" cy="3311525"/>
            <a:chOff x="431" y="346"/>
            <a:chExt cx="2086" cy="2086"/>
          </a:xfrm>
        </p:grpSpPr>
        <p:sp>
          <p:nvSpPr>
            <p:cNvPr id="6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69" name="Прямая соединительная линия 68"/>
          <p:cNvCxnSpPr/>
          <p:nvPr/>
        </p:nvCxnSpPr>
        <p:spPr>
          <a:xfrm flipV="1">
            <a:off x="2170509" y="2693938"/>
            <a:ext cx="864394" cy="14192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68" idx="4"/>
          </p:cNvCxnSpPr>
          <p:nvPr/>
        </p:nvCxnSpPr>
        <p:spPr>
          <a:xfrm>
            <a:off x="2182415" y="4127450"/>
            <a:ext cx="852488" cy="13890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014663" y="2693938"/>
            <a:ext cx="20240" cy="28225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8" idx="6"/>
            <a:endCxn id="67" idx="6"/>
          </p:cNvCxnSpPr>
          <p:nvPr/>
        </p:nvCxnSpPr>
        <p:spPr>
          <a:xfrm flipV="1">
            <a:off x="2218134" y="4076651"/>
            <a:ext cx="1584722" cy="158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Фигура, имеющая форму буквы L 72"/>
          <p:cNvSpPr/>
          <p:nvPr/>
        </p:nvSpPr>
        <p:spPr>
          <a:xfrm rot="5400000">
            <a:off x="2742803" y="3800029"/>
            <a:ext cx="312737" cy="288131"/>
          </a:xfrm>
          <a:prstGeom prst="corner">
            <a:avLst>
              <a:gd name="adj1" fmla="val 5208"/>
              <a:gd name="adj2" fmla="val 62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TextBox 28"/>
          <p:cNvSpPr txBox="1">
            <a:spLocks noChangeArrowheads="1"/>
          </p:cNvSpPr>
          <p:nvPr/>
        </p:nvSpPr>
        <p:spPr bwMode="auto">
          <a:xfrm>
            <a:off x="2909887" y="2231975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75" name="TextBox 29"/>
          <p:cNvSpPr txBox="1">
            <a:spLocks noChangeArrowheads="1"/>
          </p:cNvSpPr>
          <p:nvPr/>
        </p:nvSpPr>
        <p:spPr bwMode="auto">
          <a:xfrm>
            <a:off x="2689621" y="4017913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31"/>
          <p:cNvSpPr txBox="1">
            <a:spLocks noChangeArrowheads="1"/>
          </p:cNvSpPr>
          <p:nvPr/>
        </p:nvSpPr>
        <p:spPr bwMode="auto">
          <a:xfrm>
            <a:off x="3731419" y="3825825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77" name="TextBox 32"/>
          <p:cNvSpPr txBox="1">
            <a:spLocks noChangeArrowheads="1"/>
          </p:cNvSpPr>
          <p:nvPr/>
        </p:nvSpPr>
        <p:spPr bwMode="auto">
          <a:xfrm>
            <a:off x="1810940" y="3860750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graphicFrame>
        <p:nvGraphicFramePr>
          <p:cNvPr id="78" name="Object 2"/>
          <p:cNvGraphicFramePr>
            <a:graphicFrameLocks noChangeAspect="1"/>
          </p:cNvGraphicFramePr>
          <p:nvPr/>
        </p:nvGraphicFramePr>
        <p:xfrm>
          <a:off x="4883943" y="1828750"/>
          <a:ext cx="927497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86" name="Формула" r:id="rId3" imgW="393480" imgH="177480" progId="Equation.3">
                  <p:embed/>
                </p:oleObj>
              </mc:Choice>
              <mc:Fallback>
                <p:oleObj name="Формула" r:id="rId3" imgW="39348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3943" y="1828750"/>
                        <a:ext cx="927497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3"/>
          <p:cNvGraphicFramePr>
            <a:graphicFrameLocks noChangeAspect="1"/>
          </p:cNvGraphicFramePr>
          <p:nvPr/>
        </p:nvGraphicFramePr>
        <p:xfrm>
          <a:off x="4883943" y="1828750"/>
          <a:ext cx="230028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87" name="Формула" r:id="rId5" imgW="977476" imgH="177723" progId="Equation.3">
                  <p:embed/>
                </p:oleObj>
              </mc:Choice>
              <mc:Fallback>
                <p:oleObj name="Формула" r:id="rId5" imgW="977476" imgH="17772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3943" y="1828750"/>
                        <a:ext cx="2300288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4"/>
          <p:cNvGraphicFramePr>
            <a:graphicFrameLocks noChangeAspect="1"/>
          </p:cNvGraphicFramePr>
          <p:nvPr/>
        </p:nvGraphicFramePr>
        <p:xfrm>
          <a:off x="4856559" y="2231975"/>
          <a:ext cx="155257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88" name="Формула" r:id="rId7" imgW="660240" imgH="177480" progId="Equation.3">
                  <p:embed/>
                </p:oleObj>
              </mc:Choice>
              <mc:Fallback>
                <p:oleObj name="Формула" r:id="rId7" imgW="66024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559" y="2231975"/>
                        <a:ext cx="155257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6369843" y="2189113"/>
            <a:ext cx="18854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- по условию</a:t>
            </a:r>
          </a:p>
        </p:txBody>
      </p:sp>
      <p:graphicFrame>
        <p:nvGraphicFramePr>
          <p:cNvPr id="82" name="Object 5"/>
          <p:cNvGraphicFramePr>
            <a:graphicFrameLocks noChangeAspect="1"/>
          </p:cNvGraphicFramePr>
          <p:nvPr/>
        </p:nvGraphicFramePr>
        <p:xfrm>
          <a:off x="8196262" y="2263726"/>
          <a:ext cx="447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89" name="Формула" r:id="rId9" imgW="190440" imgH="152280" progId="Equation.3">
                  <p:embed/>
                </p:oleObj>
              </mc:Choice>
              <mc:Fallback>
                <p:oleObj name="Формула" r:id="rId9" imgW="190440" imgH="1522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6262" y="2263726"/>
                        <a:ext cx="447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6"/>
          <p:cNvGraphicFramePr>
            <a:graphicFrameLocks noChangeAspect="1"/>
          </p:cNvGraphicFramePr>
          <p:nvPr/>
        </p:nvGraphicFramePr>
        <p:xfrm>
          <a:off x="4343400" y="2728862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0" name="Формула" r:id="rId11" imgW="190417" imgH="152334" progId="Equation.3">
                  <p:embed/>
                </p:oleObj>
              </mc:Choice>
              <mc:Fallback>
                <p:oleObj name="Формула" r:id="rId11" imgW="190417" imgH="15233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728862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7"/>
          <p:cNvGraphicFramePr>
            <a:graphicFrameLocks noChangeAspect="1"/>
          </p:cNvGraphicFramePr>
          <p:nvPr/>
        </p:nvGraphicFramePr>
        <p:xfrm>
          <a:off x="4864893" y="2655838"/>
          <a:ext cx="134302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1" name="Формула" r:id="rId13" imgW="571320" imgH="177480" progId="Equation.3">
                  <p:embed/>
                </p:oleObj>
              </mc:Choice>
              <mc:Fallback>
                <p:oleObj name="Формула" r:id="rId13" imgW="57132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893" y="2655838"/>
                        <a:ext cx="1343025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6107906" y="2619326"/>
            <a:ext cx="22763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прямоугольный</a:t>
            </a:r>
          </a:p>
        </p:txBody>
      </p:sp>
      <p:graphicFrame>
        <p:nvGraphicFramePr>
          <p:cNvPr id="86" name="Object 8"/>
          <p:cNvGraphicFramePr>
            <a:graphicFrameLocks noChangeAspect="1"/>
          </p:cNvGraphicFramePr>
          <p:nvPr/>
        </p:nvGraphicFramePr>
        <p:xfrm>
          <a:off x="4811315" y="3206700"/>
          <a:ext cx="89892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2" name="Формула" r:id="rId15" imgW="380880" imgH="164880" progId="Equation.3">
                  <p:embed/>
                </p:oleObj>
              </mc:Choice>
              <mc:Fallback>
                <p:oleObj name="Формула" r:id="rId15" imgW="380880" imgH="1648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315" y="3206700"/>
                        <a:ext cx="898922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9"/>
          <p:cNvGraphicFramePr>
            <a:graphicFrameLocks noChangeAspect="1"/>
          </p:cNvGraphicFramePr>
          <p:nvPr/>
        </p:nvGraphicFramePr>
        <p:xfrm>
          <a:off x="4811315" y="3068587"/>
          <a:ext cx="2907506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3" name="Формула" r:id="rId17" imgW="1231560" imgH="253800" progId="Equation.3">
                  <p:embed/>
                </p:oleObj>
              </mc:Choice>
              <mc:Fallback>
                <p:oleObj name="Формула" r:id="rId17" imgW="123156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315" y="3068587"/>
                        <a:ext cx="2907506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7664052" y="3171775"/>
            <a:ext cx="5902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9" name="Object 10"/>
          <p:cNvGraphicFramePr>
            <a:graphicFrameLocks noChangeAspect="1"/>
          </p:cNvGraphicFramePr>
          <p:nvPr/>
        </p:nvGraphicFramePr>
        <p:xfrm>
          <a:off x="4739877" y="3741688"/>
          <a:ext cx="200025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4" name="Формула" r:id="rId19" imgW="850680" imgH="177480" progId="Equation.3">
                  <p:embed/>
                </p:oleObj>
              </mc:Choice>
              <mc:Fallback>
                <p:oleObj name="Формула" r:id="rId19" imgW="850680" imgH="177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9877" y="3741688"/>
                        <a:ext cx="2000250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11"/>
          <p:cNvGraphicFramePr>
            <a:graphicFrameLocks noChangeAspect="1"/>
          </p:cNvGraphicFramePr>
          <p:nvPr/>
        </p:nvGraphicFramePr>
        <p:xfrm>
          <a:off x="6765131" y="3749626"/>
          <a:ext cx="447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5" name="Формула" r:id="rId21" imgW="190417" imgH="152334" progId="Equation.3">
                  <p:embed/>
                </p:oleObj>
              </mc:Choice>
              <mc:Fallback>
                <p:oleObj name="Формула" r:id="rId21" imgW="190417" imgH="152334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5131" y="3749626"/>
                        <a:ext cx="447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12"/>
          <p:cNvGraphicFramePr>
            <a:graphicFrameLocks noChangeAspect="1"/>
          </p:cNvGraphicFramePr>
          <p:nvPr/>
        </p:nvGraphicFramePr>
        <p:xfrm>
          <a:off x="4343400" y="4287787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6" name="Формула" r:id="rId22" imgW="190417" imgH="152334" progId="Equation.3">
                  <p:embed/>
                </p:oleObj>
              </mc:Choice>
              <mc:Fallback>
                <p:oleObj name="Формула" r:id="rId22" imgW="190417" imgH="152334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287787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13"/>
          <p:cNvGraphicFramePr>
            <a:graphicFrameLocks noChangeAspect="1"/>
          </p:cNvGraphicFramePr>
          <p:nvPr/>
        </p:nvGraphicFramePr>
        <p:xfrm>
          <a:off x="4764881" y="4248100"/>
          <a:ext cx="134302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7" name="Формула" r:id="rId23" imgW="571320" imgH="177480" progId="Equation.3">
                  <p:embed/>
                </p:oleObj>
              </mc:Choice>
              <mc:Fallback>
                <p:oleObj name="Формула" r:id="rId23" imgW="571320" imgH="177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4881" y="4248100"/>
                        <a:ext cx="134302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TextBox 92"/>
          <p:cNvSpPr txBox="1">
            <a:spLocks noChangeArrowheads="1"/>
          </p:cNvSpPr>
          <p:nvPr/>
        </p:nvSpPr>
        <p:spPr bwMode="auto">
          <a:xfrm>
            <a:off x="6094808" y="4229050"/>
            <a:ext cx="2408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равнобедренный</a:t>
            </a:r>
          </a:p>
        </p:txBody>
      </p:sp>
      <p:graphicFrame>
        <p:nvGraphicFramePr>
          <p:cNvPr id="94" name="Object 14"/>
          <p:cNvGraphicFramePr>
            <a:graphicFrameLocks noChangeAspect="1"/>
          </p:cNvGraphicFramePr>
          <p:nvPr/>
        </p:nvGraphicFramePr>
        <p:xfrm>
          <a:off x="4343400" y="4711651"/>
          <a:ext cx="447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8" name="Формула" r:id="rId25" imgW="190417" imgH="152334" progId="Equation.3">
                  <p:embed/>
                </p:oleObj>
              </mc:Choice>
              <mc:Fallback>
                <p:oleObj name="Формула" r:id="rId25" imgW="190417" imgH="152334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711651"/>
                        <a:ext cx="447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5" name="Object 15"/>
          <p:cNvGraphicFramePr>
            <a:graphicFrameLocks noChangeAspect="1"/>
          </p:cNvGraphicFramePr>
          <p:nvPr/>
        </p:nvGraphicFramePr>
        <p:xfrm>
          <a:off x="4811315" y="4681488"/>
          <a:ext cx="152281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99" name="Формула" r:id="rId26" imgW="647640" imgH="177480" progId="Equation.3">
                  <p:embed/>
                </p:oleObj>
              </mc:Choice>
              <mc:Fallback>
                <p:oleObj name="Формула" r:id="rId26" imgW="647640" imgH="177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315" y="4681488"/>
                        <a:ext cx="1522810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16"/>
          <p:cNvGraphicFramePr>
            <a:graphicFrameLocks noChangeAspect="1"/>
          </p:cNvGraphicFramePr>
          <p:nvPr/>
        </p:nvGraphicFramePr>
        <p:xfrm>
          <a:off x="6323409" y="4711651"/>
          <a:ext cx="447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00" name="Формула" r:id="rId28" imgW="190417" imgH="152334" progId="Equation.3">
                  <p:embed/>
                </p:oleObj>
              </mc:Choice>
              <mc:Fallback>
                <p:oleObj name="Формула" r:id="rId28" imgW="190417" imgH="152334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3409" y="4711651"/>
                        <a:ext cx="447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17"/>
          <p:cNvGraphicFramePr>
            <a:graphicFrameLocks noChangeAspect="1"/>
          </p:cNvGraphicFramePr>
          <p:nvPr/>
        </p:nvGraphicFramePr>
        <p:xfrm>
          <a:off x="6386512" y="5179963"/>
          <a:ext cx="1851422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01" name="Формула" r:id="rId29" imgW="787320" imgH="177480" progId="Equation.3">
                  <p:embed/>
                </p:oleObj>
              </mc:Choice>
              <mc:Fallback>
                <p:oleObj name="Формула" r:id="rId29" imgW="787320" imgH="177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6512" y="5179963"/>
                        <a:ext cx="1851422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TextBox 30"/>
          <p:cNvSpPr txBox="1">
            <a:spLocks noChangeArrowheads="1"/>
          </p:cNvSpPr>
          <p:nvPr/>
        </p:nvSpPr>
        <p:spPr bwMode="auto">
          <a:xfrm>
            <a:off x="2909887" y="5373638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99" name="Прямоугольная выноска 98"/>
          <p:cNvSpPr/>
          <p:nvPr/>
        </p:nvSpPr>
        <p:spPr>
          <a:xfrm>
            <a:off x="0" y="4127450"/>
            <a:ext cx="4236244" cy="1530350"/>
          </a:xfrm>
          <a:prstGeom prst="wedgeRectCallout">
            <a:avLst>
              <a:gd name="adj1" fmla="val -38605"/>
              <a:gd name="adj2" fmla="val 8132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с² = а² + </a:t>
            </a:r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b²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Теорема Пифагора</a:t>
            </a: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Квадрат гипотенузы равен сумме квадратов катетов.</a:t>
            </a:r>
          </a:p>
        </p:txBody>
      </p:sp>
      <p:sp>
        <p:nvSpPr>
          <p:cNvPr id="100" name="Управляющая кнопка: сведения 99">
            <a:hlinkClick r:id="" action="ppaction://noaction" highlightClick="1"/>
          </p:cNvPr>
          <p:cNvSpPr/>
          <p:nvPr/>
        </p:nvSpPr>
        <p:spPr>
          <a:xfrm>
            <a:off x="130968" y="5732413"/>
            <a:ext cx="479822" cy="430213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3275856" y="3645024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2195736" y="3068960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3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04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19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20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21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22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23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05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7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8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28" grpId="0"/>
      <p:bldP spid="81" grpId="0"/>
      <p:bldP spid="85" grpId="0"/>
      <p:bldP spid="88" grpId="0"/>
      <p:bldP spid="93" grpId="0"/>
      <p:bldP spid="99" grpId="0" animBg="1"/>
      <p:bldP spid="99" grpId="1" animBg="1"/>
      <p:bldP spid="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треугольнике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угол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равен 90°,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30 ,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BC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=5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 Найдите радиус окружности, описанной  около этого треугольника.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203848" y="620688"/>
            <a:ext cx="23579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809923" y="3143599"/>
            <a:ext cx="2737247" cy="1785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83"/>
          <p:cNvGrpSpPr>
            <a:grpSpLocks/>
          </p:cNvGrpSpPr>
          <p:nvPr/>
        </p:nvGrpSpPr>
        <p:grpSpPr bwMode="auto">
          <a:xfrm>
            <a:off x="522982" y="2373661"/>
            <a:ext cx="3311129" cy="3311525"/>
            <a:chOff x="431" y="346"/>
            <a:chExt cx="2086" cy="2086"/>
          </a:xfrm>
        </p:grpSpPr>
        <p:sp>
          <p:nvSpPr>
            <p:cNvPr id="40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42" name="Прямая соединительная линия 41"/>
          <p:cNvCxnSpPr/>
          <p:nvPr/>
        </p:nvCxnSpPr>
        <p:spPr>
          <a:xfrm flipV="1">
            <a:off x="809923" y="3143599"/>
            <a:ext cx="0" cy="17494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09923" y="4893024"/>
            <a:ext cx="2737247" cy="730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Фигура, имеющая форму буквы L 62"/>
          <p:cNvSpPr/>
          <p:nvPr/>
        </p:nvSpPr>
        <p:spPr>
          <a:xfrm rot="10800000">
            <a:off x="781348" y="4597749"/>
            <a:ext cx="314325" cy="288925"/>
          </a:xfrm>
          <a:prstGeom prst="corner">
            <a:avLst>
              <a:gd name="adj1" fmla="val 5208"/>
              <a:gd name="adj2" fmla="val 62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TextBox 28"/>
          <p:cNvSpPr txBox="1">
            <a:spLocks noChangeArrowheads="1"/>
          </p:cNvSpPr>
          <p:nvPr/>
        </p:nvSpPr>
        <p:spPr bwMode="auto">
          <a:xfrm>
            <a:off x="3513833" y="4864448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5" name="TextBox 31"/>
          <p:cNvSpPr txBox="1">
            <a:spLocks noChangeArrowheads="1"/>
          </p:cNvSpPr>
          <p:nvPr/>
        </p:nvSpPr>
        <p:spPr bwMode="auto">
          <a:xfrm>
            <a:off x="480120" y="2711798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2137470" y="3618261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76" name="TextBox 30"/>
          <p:cNvSpPr txBox="1">
            <a:spLocks noChangeArrowheads="1"/>
          </p:cNvSpPr>
          <p:nvPr/>
        </p:nvSpPr>
        <p:spPr bwMode="auto">
          <a:xfrm>
            <a:off x="442020" y="4864448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829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2985" name="Rectangle 9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1907704" y="4869160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29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82986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005064"/>
            <a:ext cx="590550" cy="381000"/>
          </a:xfrm>
          <a:prstGeom prst="rect">
            <a:avLst/>
          </a:prstGeom>
          <a:noFill/>
        </p:spPr>
      </p:pic>
      <p:sp>
        <p:nvSpPr>
          <p:cNvPr id="382988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Управляющая кнопка: сведения 122">
            <a:hlinkClick r:id="" action="ppaction://noaction" highlightClick="1"/>
          </p:cNvPr>
          <p:cNvSpPr/>
          <p:nvPr/>
        </p:nvSpPr>
        <p:spPr>
          <a:xfrm>
            <a:off x="8388424" y="836712"/>
            <a:ext cx="478631" cy="430213"/>
          </a:xfrm>
          <a:prstGeom prst="actionButtonInformation">
            <a:avLst/>
          </a:prstGeom>
          <a:solidFill>
            <a:schemeClr val="accent5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4" name="Прямоугольная выноска 123"/>
          <p:cNvSpPr/>
          <p:nvPr/>
        </p:nvSpPr>
        <p:spPr>
          <a:xfrm>
            <a:off x="395536" y="1484784"/>
            <a:ext cx="8551069" cy="1104900"/>
          </a:xfrm>
          <a:prstGeom prst="wedgeRectCallout">
            <a:avLst>
              <a:gd name="adj1" fmla="val 46587"/>
              <a:gd name="adj2" fmla="val -8940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Вписанный прямой угол опирается на диаметр окружности, поэтому радиус окружности, описанной вокруг прямоугольного треугольника, равен половине гипотенузы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>
            <a:spLocks noChangeArrowheads="1"/>
          </p:cNvSpPr>
          <p:nvPr/>
        </p:nvSpPr>
        <p:spPr bwMode="auto">
          <a:xfrm>
            <a:off x="4860032" y="2564904"/>
            <a:ext cx="3241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 теореме Пифагора</a:t>
            </a:r>
          </a:p>
        </p:txBody>
      </p:sp>
      <p:graphicFrame>
        <p:nvGraphicFramePr>
          <p:cNvPr id="126" name="Object 2"/>
          <p:cNvGraphicFramePr>
            <a:graphicFrameLocks noChangeAspect="1"/>
          </p:cNvGraphicFramePr>
          <p:nvPr/>
        </p:nvGraphicFramePr>
        <p:xfrm>
          <a:off x="4957663" y="3153866"/>
          <a:ext cx="869156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99" name="Формула" r:id="rId4" imgW="368280" imgH="164880" progId="Equation.3">
                  <p:embed/>
                </p:oleObj>
              </mc:Choice>
              <mc:Fallback>
                <p:oleObj name="Формула" r:id="rId4" imgW="36828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663" y="3153866"/>
                        <a:ext cx="869156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7" name="Object 3"/>
          <p:cNvGraphicFramePr>
            <a:graphicFrameLocks noChangeAspect="1"/>
          </p:cNvGraphicFramePr>
          <p:nvPr/>
        </p:nvGraphicFramePr>
        <p:xfrm>
          <a:off x="5872062" y="2990355"/>
          <a:ext cx="2008584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00" name="Формула" r:id="rId6" imgW="850680" imgH="253800" progId="Equation.3">
                  <p:embed/>
                </p:oleObj>
              </mc:Choice>
              <mc:Fallback>
                <p:oleObj name="Формула" r:id="rId6" imgW="8506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2062" y="2990355"/>
                        <a:ext cx="2008584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Object 4"/>
          <p:cNvGraphicFramePr>
            <a:graphicFrameLocks noChangeAspect="1"/>
          </p:cNvGraphicFramePr>
          <p:nvPr/>
        </p:nvGraphicFramePr>
        <p:xfrm>
          <a:off x="4932040" y="3645024"/>
          <a:ext cx="3103959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01" name="Формула" r:id="rId8" imgW="1320480" imgH="317160" progId="Equation.3">
                  <p:embed/>
                </p:oleObj>
              </mc:Choice>
              <mc:Fallback>
                <p:oleObj name="Формула" r:id="rId8" imgW="1320480" imgH="317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645024"/>
                        <a:ext cx="3103959" cy="757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" name="Object 5"/>
          <p:cNvGraphicFramePr>
            <a:graphicFrameLocks noChangeAspect="1"/>
          </p:cNvGraphicFramePr>
          <p:nvPr/>
        </p:nvGraphicFramePr>
        <p:xfrm>
          <a:off x="4860032" y="4509120"/>
          <a:ext cx="188118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02" name="Формула" r:id="rId10" imgW="799920" imgH="228600" progId="Equation.3">
                  <p:embed/>
                </p:oleObj>
              </mc:Choice>
              <mc:Fallback>
                <p:oleObj name="Формула" r:id="rId10" imgW="7999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4509120"/>
                        <a:ext cx="1881188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" name="Object 6"/>
          <p:cNvGraphicFramePr>
            <a:graphicFrameLocks noChangeAspect="1"/>
          </p:cNvGraphicFramePr>
          <p:nvPr/>
        </p:nvGraphicFramePr>
        <p:xfrm>
          <a:off x="5220072" y="5301208"/>
          <a:ext cx="143351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03" name="Формула" r:id="rId12" imgW="609480" imgH="177480" progId="Equation.3">
                  <p:embed/>
                </p:oleObj>
              </mc:Choice>
              <mc:Fallback>
                <p:oleObj name="Формула" r:id="rId12" imgW="60948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5301208"/>
                        <a:ext cx="1433513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" name="TextBox 130"/>
          <p:cNvSpPr txBox="1">
            <a:spLocks noChangeArrowheads="1"/>
          </p:cNvSpPr>
          <p:nvPr/>
        </p:nvSpPr>
        <p:spPr bwMode="auto">
          <a:xfrm>
            <a:off x="6784082" y="4555158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grpSp>
        <p:nvGrpSpPr>
          <p:cNvPr id="132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33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48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49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50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51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52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34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6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8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,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1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5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7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123" grpId="0" animBg="1"/>
      <p:bldP spid="124" grpId="0" animBg="1"/>
      <p:bldP spid="124" grpId="1" animBg="1"/>
      <p:bldP spid="125" grpId="0" autoUpdateAnimBg="0"/>
      <p:bldP spid="1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величину (в градусах) вписанного угла 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опирающегося на хорду  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равную радиусу окружности.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971600" y="4797152"/>
            <a:ext cx="200263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1"/>
          <p:cNvSpPr txBox="1">
            <a:spLocks noChangeArrowheads="1"/>
          </p:cNvSpPr>
          <p:nvPr/>
        </p:nvSpPr>
        <p:spPr bwMode="auto">
          <a:xfrm>
            <a:off x="2811115" y="4752703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pSp>
        <p:nvGrpSpPr>
          <p:cNvPr id="37" name="Group 83"/>
          <p:cNvGrpSpPr>
            <a:grpSpLocks/>
          </p:cNvGrpSpPr>
          <p:nvPr/>
        </p:nvGrpSpPr>
        <p:grpSpPr bwMode="auto">
          <a:xfrm>
            <a:off x="326280" y="1825353"/>
            <a:ext cx="3311129" cy="3311525"/>
            <a:chOff x="431" y="346"/>
            <a:chExt cx="2086" cy="2086"/>
          </a:xfrm>
        </p:grpSpPr>
        <p:sp>
          <p:nvSpPr>
            <p:cNvPr id="38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40" name="Прямая соединительная линия 39"/>
          <p:cNvCxnSpPr/>
          <p:nvPr/>
        </p:nvCxnSpPr>
        <p:spPr>
          <a:xfrm>
            <a:off x="2003871" y="3481116"/>
            <a:ext cx="970359" cy="13160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971599" y="3501753"/>
            <a:ext cx="1045369" cy="12922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2974230" y="2688952"/>
            <a:ext cx="447675" cy="2108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971600" y="2688952"/>
            <a:ext cx="2450306" cy="2108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28"/>
          <p:cNvSpPr txBox="1">
            <a:spLocks noChangeArrowheads="1"/>
          </p:cNvSpPr>
          <p:nvPr/>
        </p:nvSpPr>
        <p:spPr bwMode="auto">
          <a:xfrm>
            <a:off x="685849" y="4752703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4" name="TextBox 32"/>
          <p:cNvSpPr txBox="1">
            <a:spLocks noChangeArrowheads="1"/>
          </p:cNvSpPr>
          <p:nvPr/>
        </p:nvSpPr>
        <p:spPr bwMode="auto">
          <a:xfrm>
            <a:off x="1800274" y="3046140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graphicFrame>
        <p:nvGraphicFramePr>
          <p:cNvPr id="65" name="Object 2"/>
          <p:cNvGraphicFramePr>
            <a:graphicFrameLocks noChangeAspect="1"/>
          </p:cNvGraphicFramePr>
          <p:nvPr/>
        </p:nvGraphicFramePr>
        <p:xfrm>
          <a:off x="4415060" y="3489052"/>
          <a:ext cx="1196579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17" name="Формула" r:id="rId3" imgW="507960" imgH="164880" progId="Equation.3">
                  <p:embed/>
                </p:oleObj>
              </mc:Choice>
              <mc:Fallback>
                <p:oleObj name="Формула" r:id="rId3" imgW="50796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5060" y="3489052"/>
                        <a:ext cx="1196579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3"/>
          <p:cNvGraphicFramePr>
            <a:graphicFrameLocks noChangeAspect="1"/>
          </p:cNvGraphicFramePr>
          <p:nvPr/>
        </p:nvGraphicFramePr>
        <p:xfrm>
          <a:off x="5855716" y="3498577"/>
          <a:ext cx="200025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18" name="Формула" r:id="rId5" imgW="850680" imgH="177480" progId="Equation.3">
                  <p:embed/>
                </p:oleObj>
              </mc:Choice>
              <mc:Fallback>
                <p:oleObj name="Формула" r:id="rId5" imgW="85068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5716" y="3498577"/>
                        <a:ext cx="2000250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4"/>
          <p:cNvGraphicFramePr>
            <a:graphicFrameLocks noChangeAspect="1"/>
          </p:cNvGraphicFramePr>
          <p:nvPr/>
        </p:nvGraphicFramePr>
        <p:xfrm>
          <a:off x="7994079" y="3555728"/>
          <a:ext cx="447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19" name="Формула" r:id="rId7" imgW="190417" imgH="152334" progId="Equation.3">
                  <p:embed/>
                </p:oleObj>
              </mc:Choice>
              <mc:Fallback>
                <p:oleObj name="Формула" r:id="rId7" imgW="190417" imgH="15233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4079" y="3555728"/>
                        <a:ext cx="447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5"/>
          <p:cNvGraphicFramePr>
            <a:graphicFrameLocks noChangeAspect="1"/>
          </p:cNvGraphicFramePr>
          <p:nvPr/>
        </p:nvGraphicFramePr>
        <p:xfrm>
          <a:off x="4293616" y="3995464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0" name="Формула" r:id="rId9" imgW="190417" imgH="152334" progId="Equation.3">
                  <p:embed/>
                </p:oleObj>
              </mc:Choice>
              <mc:Fallback>
                <p:oleObj name="Формула" r:id="rId9" imgW="190417" imgH="152334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3616" y="3995464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"/>
          <p:cNvGraphicFramePr>
            <a:graphicFrameLocks noChangeAspect="1"/>
          </p:cNvGraphicFramePr>
          <p:nvPr/>
        </p:nvGraphicFramePr>
        <p:xfrm>
          <a:off x="4738910" y="3919265"/>
          <a:ext cx="1282304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1" name="Формула" r:id="rId11" imgW="545760" imgH="177480" progId="Equation.3">
                  <p:embed/>
                </p:oleObj>
              </mc:Choice>
              <mc:Fallback>
                <p:oleObj name="Формула" r:id="rId11" imgW="54576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8910" y="3919265"/>
                        <a:ext cx="1282304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6014070" y="3900215"/>
            <a:ext cx="24745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равносторонний</a:t>
            </a:r>
          </a:p>
        </p:txBody>
      </p:sp>
      <p:graphicFrame>
        <p:nvGraphicFramePr>
          <p:cNvPr id="71" name="Object 7"/>
          <p:cNvGraphicFramePr>
            <a:graphicFrameLocks noChangeAspect="1"/>
          </p:cNvGraphicFramePr>
          <p:nvPr/>
        </p:nvGraphicFramePr>
        <p:xfrm>
          <a:off x="4293616" y="4392339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2" name="Формула" r:id="rId13" imgW="190417" imgH="152334" progId="Equation.3">
                  <p:embed/>
                </p:oleObj>
              </mc:Choice>
              <mc:Fallback>
                <p:oleObj name="Формула" r:id="rId13" imgW="190417" imgH="152334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3616" y="4392339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8"/>
          <p:cNvGraphicFramePr>
            <a:graphicFrameLocks noChangeAspect="1"/>
          </p:cNvGraphicFramePr>
          <p:nvPr/>
        </p:nvGraphicFramePr>
        <p:xfrm>
          <a:off x="4630563" y="4257403"/>
          <a:ext cx="1909763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3" name="Формула" r:id="rId14" imgW="812520" imgH="203040" progId="Equation.3">
                  <p:embed/>
                </p:oleObj>
              </mc:Choice>
              <mc:Fallback>
                <p:oleObj name="Формула" r:id="rId14" imgW="81252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0563" y="4257403"/>
                        <a:ext cx="1909763" cy="484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9"/>
          <p:cNvGraphicFramePr>
            <a:graphicFrameLocks noChangeAspect="1"/>
          </p:cNvGraphicFramePr>
          <p:nvPr/>
        </p:nvGraphicFramePr>
        <p:xfrm>
          <a:off x="5652120" y="4797152"/>
          <a:ext cx="268724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4" name="Формула" r:id="rId16" imgW="1143000" imgH="393480" progId="Equation.3">
                  <p:embed/>
                </p:oleObj>
              </mc:Choice>
              <mc:Fallback>
                <p:oleObj name="Формула" r:id="rId16" imgW="11430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797152"/>
                        <a:ext cx="2687240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30"/>
          <p:cNvSpPr txBox="1">
            <a:spLocks noChangeArrowheads="1"/>
          </p:cNvSpPr>
          <p:nvPr/>
        </p:nvSpPr>
        <p:spPr bwMode="auto">
          <a:xfrm>
            <a:off x="3365947" y="2331766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75" name="Прямоугольная выноска 74"/>
          <p:cNvSpPr/>
          <p:nvPr/>
        </p:nvSpPr>
        <p:spPr>
          <a:xfrm>
            <a:off x="4211960" y="1124744"/>
            <a:ext cx="4235054" cy="2255837"/>
          </a:xfrm>
          <a:prstGeom prst="wedgeRectCallout">
            <a:avLst>
              <a:gd name="adj1" fmla="val 49825"/>
              <a:gd name="adj2" fmla="val -57924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Центральный угол равен градусной мере дуги на которую он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опирается.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Вписанный угол равен половине дуги на которую он опирается</a:t>
            </a:r>
          </a:p>
        </p:txBody>
      </p:sp>
      <p:sp>
        <p:nvSpPr>
          <p:cNvPr id="76" name="Управляющая кнопка: сведения 75">
            <a:hlinkClick r:id="" action="ppaction://noaction" highlightClick="1"/>
          </p:cNvPr>
          <p:cNvSpPr/>
          <p:nvPr/>
        </p:nvSpPr>
        <p:spPr>
          <a:xfrm>
            <a:off x="8388424" y="764704"/>
            <a:ext cx="478631" cy="430213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77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7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9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9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9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9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9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7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2915816" y="2852936"/>
            <a:ext cx="576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28" grpId="0"/>
      <p:bldP spid="70" grpId="0"/>
      <p:bldP spid="75" grpId="0" animBg="1"/>
      <p:bldP spid="75" grpId="1" animBg="1"/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окружности с центром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проведены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касательная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секущая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Найдите радиус окружности, если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 12 см,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 13 см.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2094831" y="3983311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1331640" y="2060848"/>
            <a:ext cx="1943100" cy="1943100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464865" y="4016648"/>
            <a:ext cx="3314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464865" y="2283098"/>
            <a:ext cx="3314700" cy="17208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28"/>
          <p:cNvSpPr txBox="1">
            <a:spLocks noChangeArrowheads="1"/>
          </p:cNvSpPr>
          <p:nvPr/>
        </p:nvSpPr>
        <p:spPr bwMode="auto">
          <a:xfrm>
            <a:off x="269603" y="3983311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2" name="TextBox 32"/>
          <p:cNvSpPr txBox="1">
            <a:spLocks noChangeArrowheads="1"/>
          </p:cNvSpPr>
          <p:nvPr/>
        </p:nvSpPr>
        <p:spPr bwMode="auto">
          <a:xfrm>
            <a:off x="2119834" y="2570436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graphicFrame>
        <p:nvGraphicFramePr>
          <p:cNvPr id="43" name="Object 2"/>
          <p:cNvGraphicFramePr>
            <a:graphicFrameLocks noChangeAspect="1"/>
          </p:cNvGraphicFramePr>
          <p:nvPr/>
        </p:nvGraphicFramePr>
        <p:xfrm>
          <a:off x="3347864" y="4149080"/>
          <a:ext cx="1465659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40" name="Формула" r:id="rId3" imgW="622080" imgH="177480" progId="Equation.3">
                  <p:embed/>
                </p:oleObj>
              </mc:Choice>
              <mc:Fallback>
                <p:oleObj name="Формула" r:id="rId3" imgW="62208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149080"/>
                        <a:ext cx="1465659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3"/>
          <p:cNvGraphicFramePr>
            <a:graphicFrameLocks noChangeAspect="1"/>
          </p:cNvGraphicFramePr>
          <p:nvPr/>
        </p:nvGraphicFramePr>
        <p:xfrm>
          <a:off x="4845149" y="4154859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41" name="Формула" r:id="rId5" imgW="190417" imgH="152334" progId="Equation.3">
                  <p:embed/>
                </p:oleObj>
              </mc:Choice>
              <mc:Fallback>
                <p:oleObj name="Формула" r:id="rId5" imgW="190417" imgH="152334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5149" y="4154859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4"/>
          <p:cNvGraphicFramePr>
            <a:graphicFrameLocks noChangeAspect="1"/>
          </p:cNvGraphicFramePr>
          <p:nvPr/>
        </p:nvGraphicFramePr>
        <p:xfrm>
          <a:off x="5303540" y="4115172"/>
          <a:ext cx="128230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42" name="Формула" r:id="rId7" imgW="545760" imgH="177480" progId="Equation.3">
                  <p:embed/>
                </p:oleObj>
              </mc:Choice>
              <mc:Fallback>
                <p:oleObj name="Формула" r:id="rId7" imgW="5457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540" y="4115172"/>
                        <a:ext cx="1282303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6588224" y="4077072"/>
            <a:ext cx="22763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прямоугольный</a:t>
            </a:r>
          </a:p>
        </p:txBody>
      </p:sp>
      <p:graphicFrame>
        <p:nvGraphicFramePr>
          <p:cNvPr id="66" name="Object 5"/>
          <p:cNvGraphicFramePr>
            <a:graphicFrameLocks noChangeAspect="1"/>
          </p:cNvGraphicFramePr>
          <p:nvPr/>
        </p:nvGraphicFramePr>
        <p:xfrm>
          <a:off x="395536" y="5229200"/>
          <a:ext cx="2656284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43" name="Формула" r:id="rId9" imgW="1130040" imgH="203040" progId="Equation.3">
                  <p:embed/>
                </p:oleObj>
              </mc:Choice>
              <mc:Fallback>
                <p:oleObj name="Формула" r:id="rId9" imgW="11300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229200"/>
                        <a:ext cx="2656284" cy="484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Прямоугольная выноска 67"/>
          <p:cNvSpPr/>
          <p:nvPr/>
        </p:nvSpPr>
        <p:spPr>
          <a:xfrm>
            <a:off x="4619625" y="1779588"/>
            <a:ext cx="4236244" cy="1490662"/>
          </a:xfrm>
          <a:prstGeom prst="wedgeRectCallout">
            <a:avLst>
              <a:gd name="adj1" fmla="val 41446"/>
              <a:gd name="adj2" fmla="val -6820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Касательная к окружности перпендикулярна к радиусу, проведенному в точку касания.</a:t>
            </a:r>
          </a:p>
        </p:txBody>
      </p:sp>
      <p:sp>
        <p:nvSpPr>
          <p:cNvPr id="69" name="Управляющая кнопка: сведения 68">
            <a:hlinkClick r:id="" action="ppaction://noaction" highlightClick="1"/>
          </p:cNvPr>
          <p:cNvSpPr/>
          <p:nvPr/>
        </p:nvSpPr>
        <p:spPr>
          <a:xfrm>
            <a:off x="8346282" y="1231901"/>
            <a:ext cx="478631" cy="430213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70" name="Прямая соединительная линия 69"/>
          <p:cNvCxnSpPr>
            <a:stCxn id="38" idx="3"/>
            <a:endCxn id="37" idx="4"/>
          </p:cNvCxnSpPr>
          <p:nvPr/>
        </p:nvCxnSpPr>
        <p:spPr>
          <a:xfrm flipH="1">
            <a:off x="2303190" y="3056212"/>
            <a:ext cx="5953" cy="9477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Фигура, имеющая форму буквы L 70"/>
          <p:cNvSpPr/>
          <p:nvPr/>
        </p:nvSpPr>
        <p:spPr>
          <a:xfrm rot="5400000">
            <a:off x="1989659" y="3716215"/>
            <a:ext cx="312737" cy="288131"/>
          </a:xfrm>
          <a:prstGeom prst="corner">
            <a:avLst>
              <a:gd name="adj1" fmla="val 5208"/>
              <a:gd name="adj2" fmla="val 62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323528" y="4653136"/>
            <a:ext cx="3344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 теореме Пифагора:</a:t>
            </a:r>
          </a:p>
        </p:txBody>
      </p:sp>
      <p:sp>
        <p:nvSpPr>
          <p:cNvPr id="94" name="TextBox 93"/>
          <p:cNvSpPr txBox="1">
            <a:spLocks noChangeArrowheads="1"/>
          </p:cNvSpPr>
          <p:nvPr/>
        </p:nvSpPr>
        <p:spPr bwMode="auto">
          <a:xfrm>
            <a:off x="1115616" y="3933056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971600" y="3068960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347864" y="5301208"/>
          <a:ext cx="447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44" name="Формула" r:id="rId11" imgW="190417" imgH="152334" progId="Equation.3">
                  <p:embed/>
                </p:oleObj>
              </mc:Choice>
              <mc:Fallback>
                <p:oleObj name="Формула" r:id="rId11" imgW="190417" imgH="152334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301208"/>
                        <a:ext cx="447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4211638" y="5229225"/>
          <a:ext cx="26574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45" name="Формула" r:id="rId12" imgW="1130040" imgH="203040" progId="Equation.3">
                  <p:embed/>
                </p:oleObj>
              </mc:Choice>
              <mc:Fallback>
                <p:oleObj name="Формула" r:id="rId12" imgW="113004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5229225"/>
                        <a:ext cx="2657475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7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1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3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3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3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3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3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1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28" grpId="0"/>
      <p:bldP spid="65" grpId="0"/>
      <p:bldP spid="68" grpId="0" animBg="1"/>
      <p:bldP spid="68" grpId="1" animBg="1"/>
      <p:bldP spid="69" grpId="0" animBg="1"/>
      <p:bldP spid="71" grpId="0" animBg="1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5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Прямая касается окружности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— центр окружности. Хорда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KM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образует с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касательной угол, равный 83°. Найдите величину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OMK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Ответ дайте в градусах.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23528" y="1412776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11560" y="5301208"/>
            <a:ext cx="33909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540122" y="1970634"/>
            <a:ext cx="3311129" cy="3311525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2230810" y="3661322"/>
            <a:ext cx="0" cy="16398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37" idx="7"/>
          </p:cNvCxnSpPr>
          <p:nvPr/>
        </p:nvCxnSpPr>
        <p:spPr>
          <a:xfrm flipV="1">
            <a:off x="2230885" y="2455595"/>
            <a:ext cx="1135462" cy="28392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8" idx="7"/>
            <a:endCxn id="37" idx="7"/>
          </p:cNvCxnSpPr>
          <p:nvPr/>
        </p:nvCxnSpPr>
        <p:spPr>
          <a:xfrm flipV="1">
            <a:off x="2257003" y="2454821"/>
            <a:ext cx="1109663" cy="11620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8"/>
          <p:cNvSpPr txBox="1">
            <a:spLocks noChangeArrowheads="1"/>
          </p:cNvSpPr>
          <p:nvPr/>
        </p:nvSpPr>
        <p:spPr bwMode="auto">
          <a:xfrm>
            <a:off x="2051720" y="5301208"/>
            <a:ext cx="393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3" name="TextBox 32"/>
          <p:cNvSpPr txBox="1">
            <a:spLocks noChangeArrowheads="1"/>
          </p:cNvSpPr>
          <p:nvPr/>
        </p:nvSpPr>
        <p:spPr bwMode="auto">
          <a:xfrm>
            <a:off x="1991495" y="3199359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70" name="TextBox 30"/>
          <p:cNvSpPr txBox="1">
            <a:spLocks noChangeArrowheads="1"/>
          </p:cNvSpPr>
          <p:nvPr/>
        </p:nvSpPr>
        <p:spPr bwMode="auto">
          <a:xfrm>
            <a:off x="3252366" y="2030959"/>
            <a:ext cx="4587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73" name="Дуга 72"/>
          <p:cNvSpPr/>
          <p:nvPr/>
        </p:nvSpPr>
        <p:spPr>
          <a:xfrm rot="643578">
            <a:off x="2130797" y="4978947"/>
            <a:ext cx="457200" cy="428625"/>
          </a:xfrm>
          <a:prstGeom prst="arc">
            <a:avLst>
              <a:gd name="adj1" fmla="val 15475305"/>
              <a:gd name="adj2" fmla="val 664802"/>
            </a:avLst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4519836" y="1858864"/>
            <a:ext cx="18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/>
                <a:ea typeface="Cambria Math"/>
                <a:cs typeface="Times New Roman"/>
              </a:rPr>
              <a:t>∆ </a:t>
            </a:r>
            <a:r>
              <a:rPr lang="ru-RU" sz="2800" b="1" i="1" dirty="0" smtClean="0">
                <a:latin typeface="Times New Roman"/>
                <a:cs typeface="Times New Roman"/>
              </a:rPr>
              <a:t>КОМ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6156176" y="1844824"/>
            <a:ext cx="2408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равнобедренный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628505" y="2717874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61" name="Формула" r:id="rId3" imgW="190417" imgH="152334" progId="Equation.3">
                  <p:embed/>
                </p:oleObj>
              </mc:Choice>
              <mc:Fallback>
                <p:oleObj name="Формула" r:id="rId3" imgW="190417" imgH="15233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8505" y="2717874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5292080" y="2636912"/>
          <a:ext cx="298450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62" name="Формула" r:id="rId5" imgW="1269720" imgH="177480" progId="Equation.3">
                  <p:embed/>
                </p:oleObj>
              </mc:Choice>
              <mc:Fallback>
                <p:oleObj name="Формула" r:id="rId5" imgW="126972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636912"/>
                        <a:ext cx="2984500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TextBox 97"/>
          <p:cNvSpPr txBox="1">
            <a:spLocks noChangeArrowheads="1"/>
          </p:cNvSpPr>
          <p:nvPr/>
        </p:nvSpPr>
        <p:spPr bwMode="auto">
          <a:xfrm rot="5400000">
            <a:off x="1695996" y="5008860"/>
            <a:ext cx="86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∟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5004048" y="3284984"/>
            <a:ext cx="33843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/>
                <a:ea typeface="Cambria Math"/>
                <a:cs typeface="Times New Roman"/>
              </a:rPr>
              <a:t>∠ </a:t>
            </a:r>
            <a:r>
              <a:rPr lang="ru-RU" sz="2800" b="1" i="1" dirty="0" smtClean="0">
                <a:latin typeface="Times New Roman"/>
                <a:cs typeface="Times New Roman"/>
              </a:rPr>
              <a:t>ОКМ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= 90</a:t>
            </a:r>
            <a:r>
              <a:rPr lang="en-US" sz="2800" b="1" i="1" dirty="0" smtClean="0">
                <a:latin typeface="Times New Roman"/>
                <a:cs typeface="Times New Roman"/>
              </a:rPr>
              <a:t>º</a:t>
            </a:r>
            <a:r>
              <a:rPr lang="ru-RU" sz="2800" b="1" i="1" dirty="0" smtClean="0">
                <a:latin typeface="Times New Roman"/>
                <a:cs typeface="Times New Roman"/>
              </a:rPr>
              <a:t> - 83</a:t>
            </a:r>
            <a:r>
              <a:rPr lang="en-US" sz="2800" b="1" i="1" dirty="0" smtClean="0">
                <a:latin typeface="Times New Roman"/>
                <a:cs typeface="Times New Roman"/>
              </a:rPr>
              <a:t>º</a:t>
            </a:r>
            <a:r>
              <a:rPr lang="ru-RU" sz="2800" b="1" i="1" dirty="0" smtClean="0">
                <a:latin typeface="Times New Roman"/>
                <a:cs typeface="Times New Roman"/>
              </a:rPr>
              <a:t> =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0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01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1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1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1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1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2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02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96" grpId="0" autoUpdateAnimBg="0"/>
      <p:bldP spid="97" grpId="0"/>
      <p:bldP spid="98" grpId="0"/>
      <p:bldP spid="9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6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хорды окружности равна 72,  а расстояние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 центра окружности до этой хорды равно 27. Найдите диаметр окружности.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35" name="Object 2"/>
          <p:cNvGraphicFramePr>
            <a:graphicFrameLocks noChangeAspect="1"/>
          </p:cNvGraphicFramePr>
          <p:nvPr/>
        </p:nvGraphicFramePr>
        <p:xfrm>
          <a:off x="4700787" y="3813447"/>
          <a:ext cx="3205163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89" name="Формула" r:id="rId3" imgW="1358640" imgH="253800" progId="Equation.3">
                  <p:embed/>
                </p:oleObj>
              </mc:Choice>
              <mc:Fallback>
                <p:oleObj name="Формула" r:id="rId3" imgW="135864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0787" y="3813447"/>
                        <a:ext cx="3205163" cy="604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539552" y="2060848"/>
            <a:ext cx="3311129" cy="3311525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2218334" y="3753123"/>
            <a:ext cx="1560910" cy="468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8" idx="4"/>
          </p:cNvCxnSpPr>
          <p:nvPr/>
        </p:nvCxnSpPr>
        <p:spPr>
          <a:xfrm flipH="1">
            <a:off x="610990" y="3767410"/>
            <a:ext cx="1619250" cy="5000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610990" y="4221436"/>
            <a:ext cx="3168254" cy="460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231431" y="3753122"/>
            <a:ext cx="0" cy="5159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Фигура, имеющая форму буквы L 42"/>
          <p:cNvSpPr/>
          <p:nvPr/>
        </p:nvSpPr>
        <p:spPr>
          <a:xfrm rot="5400000">
            <a:off x="2020492" y="4057724"/>
            <a:ext cx="215900" cy="203597"/>
          </a:xfrm>
          <a:prstGeom prst="corner">
            <a:avLst>
              <a:gd name="adj1" fmla="val 5208"/>
              <a:gd name="adj2" fmla="val 62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TextBox 28"/>
          <p:cNvSpPr txBox="1">
            <a:spLocks noChangeArrowheads="1"/>
          </p:cNvSpPr>
          <p:nvPr/>
        </p:nvSpPr>
        <p:spPr bwMode="auto">
          <a:xfrm>
            <a:off x="323528" y="407707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4" name="TextBox 29"/>
          <p:cNvSpPr txBox="1">
            <a:spLocks noChangeArrowheads="1"/>
          </p:cNvSpPr>
          <p:nvPr/>
        </p:nvSpPr>
        <p:spPr bwMode="auto">
          <a:xfrm>
            <a:off x="3779912" y="407707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65" name="TextBox 31"/>
          <p:cNvSpPr txBox="1">
            <a:spLocks noChangeArrowheads="1"/>
          </p:cNvSpPr>
          <p:nvPr/>
        </p:nvSpPr>
        <p:spPr bwMode="auto">
          <a:xfrm>
            <a:off x="2036168" y="4159523"/>
            <a:ext cx="423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66" name="TextBox 32"/>
          <p:cNvSpPr txBox="1">
            <a:spLocks noChangeArrowheads="1"/>
          </p:cNvSpPr>
          <p:nvPr/>
        </p:nvSpPr>
        <p:spPr bwMode="auto">
          <a:xfrm>
            <a:off x="2014737" y="3305448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graphicFrame>
        <p:nvGraphicFramePr>
          <p:cNvPr id="67" name="Object 3"/>
          <p:cNvGraphicFramePr>
            <a:graphicFrameLocks noChangeAspect="1"/>
          </p:cNvGraphicFramePr>
          <p:nvPr/>
        </p:nvGraphicFramePr>
        <p:xfrm>
          <a:off x="6121202" y="1875110"/>
          <a:ext cx="253841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0" name="Формула" r:id="rId5" imgW="1079280" imgH="177480" progId="Equation.3">
                  <p:embed/>
                </p:oleObj>
              </mc:Choice>
              <mc:Fallback>
                <p:oleObj name="Формула" r:id="rId5" imgW="107928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202" y="1875110"/>
                        <a:ext cx="2538413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4"/>
          <p:cNvGraphicFramePr>
            <a:graphicFrameLocks noChangeAspect="1"/>
          </p:cNvGraphicFramePr>
          <p:nvPr/>
        </p:nvGraphicFramePr>
        <p:xfrm>
          <a:off x="4181675" y="2589485"/>
          <a:ext cx="1939528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1" name="Формула" r:id="rId7" imgW="825480" imgH="203040" progId="Equation.3">
                  <p:embed/>
                </p:oleObj>
              </mc:Choice>
              <mc:Fallback>
                <p:oleObj name="Формула" r:id="rId7" imgW="82548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1675" y="2589485"/>
                        <a:ext cx="1939528" cy="484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4241206" y="1875111"/>
            <a:ext cx="1928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Рассмотрим</a:t>
            </a:r>
          </a:p>
        </p:txBody>
      </p:sp>
      <p:graphicFrame>
        <p:nvGraphicFramePr>
          <p:cNvPr id="70" name="Object 5"/>
          <p:cNvGraphicFramePr>
            <a:graphicFrameLocks noChangeAspect="1"/>
          </p:cNvGraphicFramePr>
          <p:nvPr/>
        </p:nvGraphicFramePr>
        <p:xfrm>
          <a:off x="4194771" y="2948260"/>
          <a:ext cx="200025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2" name="Формула" r:id="rId9" imgW="850680" imgH="177480" progId="Equation.3">
                  <p:embed/>
                </p:oleObj>
              </mc:Choice>
              <mc:Fallback>
                <p:oleObj name="Формула" r:id="rId9" imgW="85068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771" y="2948260"/>
                        <a:ext cx="2000250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4835328" y="3348310"/>
            <a:ext cx="3344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 теореме Пифагора: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7895234" y="3959498"/>
            <a:ext cx="5693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graphicFrame>
        <p:nvGraphicFramePr>
          <p:cNvPr id="73" name="Object 6"/>
          <p:cNvGraphicFramePr>
            <a:graphicFrameLocks noChangeAspect="1"/>
          </p:cNvGraphicFramePr>
          <p:nvPr/>
        </p:nvGraphicFramePr>
        <p:xfrm>
          <a:off x="5494934" y="4578622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3" name="Формула" r:id="rId11" imgW="190417" imgH="152334" progId="Equation.3">
                  <p:embed/>
                </p:oleObj>
              </mc:Choice>
              <mc:Fallback>
                <p:oleObj name="Формула" r:id="rId11" imgW="190417" imgH="15233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4934" y="4578622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"/>
          <p:cNvGraphicFramePr>
            <a:graphicFrameLocks noChangeAspect="1"/>
          </p:cNvGraphicFramePr>
          <p:nvPr/>
        </p:nvGraphicFramePr>
        <p:xfrm>
          <a:off x="6036668" y="4559572"/>
          <a:ext cx="13430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4" name="Формула" r:id="rId13" imgW="571320" imgH="164880" progId="Equation.3">
                  <p:embed/>
                </p:oleObj>
              </mc:Choice>
              <mc:Fallback>
                <p:oleObj name="Формула" r:id="rId13" imgW="571320" imgH="1648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6668" y="4559572"/>
                        <a:ext cx="134302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Прямоугольная выноска 74"/>
          <p:cNvSpPr/>
          <p:nvPr/>
        </p:nvSpPr>
        <p:spPr>
          <a:xfrm>
            <a:off x="258565" y="2330722"/>
            <a:ext cx="3873104" cy="765175"/>
          </a:xfrm>
          <a:prstGeom prst="wedgeRectCallout">
            <a:avLst>
              <a:gd name="adj1" fmla="val -38964"/>
              <a:gd name="adj2" fmla="val -6544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с² = а² + </a:t>
            </a:r>
            <a:r>
              <a:rPr lang="en-US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b²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Теорема Пифагора</a:t>
            </a:r>
          </a:p>
        </p:txBody>
      </p:sp>
      <p:sp>
        <p:nvSpPr>
          <p:cNvPr id="76" name="Управляющая кнопка: сведения 75">
            <a:hlinkClick r:id="" action="ppaction://noaction" highlightClick="1"/>
          </p:cNvPr>
          <p:cNvSpPr/>
          <p:nvPr/>
        </p:nvSpPr>
        <p:spPr>
          <a:xfrm>
            <a:off x="203797" y="1819547"/>
            <a:ext cx="479822" cy="431800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graphicFrame>
        <p:nvGraphicFramePr>
          <p:cNvPr id="77" name="Object 8"/>
          <p:cNvGraphicFramePr>
            <a:graphicFrameLocks noChangeAspect="1"/>
          </p:cNvGraphicFramePr>
          <p:nvPr/>
        </p:nvGraphicFramePr>
        <p:xfrm>
          <a:off x="4263827" y="2268810"/>
          <a:ext cx="155257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5" name="Формула" r:id="rId15" imgW="660240" imgH="177480" progId="Equation.3">
                  <p:embed/>
                </p:oleObj>
              </mc:Choice>
              <mc:Fallback>
                <p:oleObj name="Формула" r:id="rId15" imgW="66024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3827" y="2268810"/>
                        <a:ext cx="155257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Правая фигурная скобка 77"/>
          <p:cNvSpPr/>
          <p:nvPr/>
        </p:nvSpPr>
        <p:spPr>
          <a:xfrm>
            <a:off x="6156922" y="2295798"/>
            <a:ext cx="146447" cy="1044575"/>
          </a:xfrm>
          <a:prstGeom prst="rightBrace">
            <a:avLst>
              <a:gd name="adj1" fmla="val 42376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79" name="Object 9"/>
          <p:cNvGraphicFramePr>
            <a:graphicFrameLocks noChangeAspect="1"/>
          </p:cNvGraphicFramePr>
          <p:nvPr/>
        </p:nvGraphicFramePr>
        <p:xfrm>
          <a:off x="6296225" y="2554560"/>
          <a:ext cx="244911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96" name="Формула" r:id="rId17" imgW="1041120" imgH="177480" progId="Equation.3">
                  <p:embed/>
                </p:oleObj>
              </mc:Choice>
              <mc:Fallback>
                <p:oleObj name="Формула" r:id="rId17" imgW="1041120" imgH="177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6225" y="2554560"/>
                        <a:ext cx="2449115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0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81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9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9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9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9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0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82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28" grpId="0"/>
      <p:bldP spid="69" grpId="0"/>
      <p:bldP spid="71" grpId="0"/>
      <p:bldP spid="72" grpId="0"/>
      <p:bldP spid="75" grpId="0" animBg="1"/>
      <p:bldP spid="75" grpId="1" animBg="1"/>
      <p:bldP spid="76" grpId="0" animBg="1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окружности с центром в точке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проведены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касательная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секущая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Найдите радиус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OD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окружности, если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 12 см,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 13 см.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95536" y="126876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807618" y="1806401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395536" y="2204864"/>
            <a:ext cx="3101579" cy="3101975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083968" y="181751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0" name="TextBox 32"/>
          <p:cNvSpPr txBox="1">
            <a:spLocks noChangeArrowheads="1"/>
          </p:cNvSpPr>
          <p:nvPr/>
        </p:nvSpPr>
        <p:spPr bwMode="auto">
          <a:xfrm>
            <a:off x="1777853" y="3719339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41" name="Фигура, имеющая форму буквы L 40"/>
          <p:cNvSpPr/>
          <p:nvPr/>
        </p:nvSpPr>
        <p:spPr>
          <a:xfrm rot="16200000">
            <a:off x="1968948" y="2232844"/>
            <a:ext cx="314325" cy="286940"/>
          </a:xfrm>
          <a:prstGeom prst="corner">
            <a:avLst>
              <a:gd name="adj1" fmla="val 5208"/>
              <a:gd name="adj2" fmla="val 62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737497" y="2557289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2339752" y="1772816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2483768" y="2924944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5" name="Object 2"/>
          <p:cNvGraphicFramePr>
            <a:graphicFrameLocks noChangeAspect="1"/>
          </p:cNvGraphicFramePr>
          <p:nvPr/>
        </p:nvGraphicFramePr>
        <p:xfrm>
          <a:off x="4551760" y="3355975"/>
          <a:ext cx="1465659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05" name="Формула" r:id="rId3" imgW="622080" imgH="177480" progId="Equation.3">
                  <p:embed/>
                </p:oleObj>
              </mc:Choice>
              <mc:Fallback>
                <p:oleObj name="Формула" r:id="rId3" imgW="62208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760" y="3355975"/>
                        <a:ext cx="1465659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3"/>
          <p:cNvGraphicFramePr>
            <a:graphicFrameLocks noChangeAspect="1"/>
          </p:cNvGraphicFramePr>
          <p:nvPr/>
        </p:nvGraphicFramePr>
        <p:xfrm>
          <a:off x="4395788" y="3867150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06" name="Формула" r:id="rId5" imgW="190417" imgH="152334" progId="Equation.3">
                  <p:embed/>
                </p:oleObj>
              </mc:Choice>
              <mc:Fallback>
                <p:oleObj name="Формула" r:id="rId5" imgW="190417" imgH="152334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5788" y="3867150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4"/>
          <p:cNvGraphicFramePr>
            <a:graphicFrameLocks noChangeAspect="1"/>
          </p:cNvGraphicFramePr>
          <p:nvPr/>
        </p:nvGraphicFramePr>
        <p:xfrm>
          <a:off x="4854179" y="3827463"/>
          <a:ext cx="1282303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07" name="Формула" r:id="rId7" imgW="545760" imgH="177480" progId="Equation.3">
                  <p:embed/>
                </p:oleObj>
              </mc:Choice>
              <mc:Fallback>
                <p:oleObj name="Формула" r:id="rId7" imgW="5457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4179" y="3827463"/>
                        <a:ext cx="1282303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6138863" y="3789363"/>
            <a:ext cx="22763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прямоугольный</a:t>
            </a:r>
          </a:p>
        </p:txBody>
      </p:sp>
      <p:graphicFrame>
        <p:nvGraphicFramePr>
          <p:cNvPr id="69" name="Object 5"/>
          <p:cNvGraphicFramePr>
            <a:graphicFrameLocks noChangeAspect="1"/>
          </p:cNvGraphicFramePr>
          <p:nvPr/>
        </p:nvGraphicFramePr>
        <p:xfrm>
          <a:off x="4811316" y="4718050"/>
          <a:ext cx="2656284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08" name="Формула" r:id="rId9" imgW="1130040" imgH="203040" progId="Equation.3">
                  <p:embed/>
                </p:oleObj>
              </mc:Choice>
              <mc:Fallback>
                <p:oleObj name="Формула" r:id="rId9" imgW="11300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316" y="4718050"/>
                        <a:ext cx="2656284" cy="484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Прямоугольная выноска 70"/>
          <p:cNvSpPr/>
          <p:nvPr/>
        </p:nvSpPr>
        <p:spPr>
          <a:xfrm>
            <a:off x="4548188" y="1693864"/>
            <a:ext cx="4236244" cy="1271587"/>
          </a:xfrm>
          <a:prstGeom prst="wedgeRectCallout">
            <a:avLst>
              <a:gd name="adj1" fmla="val 41446"/>
              <a:gd name="adj2" fmla="val -6820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Радиус окружности перпендикулярен касательной в точке касания</a:t>
            </a:r>
          </a:p>
        </p:txBody>
      </p:sp>
      <p:sp>
        <p:nvSpPr>
          <p:cNvPr id="72" name="Управляющая кнопка: сведения 71">
            <a:hlinkClick r:id="" action="ppaction://noaction" highlightClick="1"/>
          </p:cNvPr>
          <p:cNvSpPr/>
          <p:nvPr/>
        </p:nvSpPr>
        <p:spPr>
          <a:xfrm>
            <a:off x="8346282" y="1231901"/>
            <a:ext cx="478631" cy="430213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4619626" y="4262438"/>
            <a:ext cx="3344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 теореме Пифагора:</a:t>
            </a:r>
          </a:p>
        </p:txBody>
      </p:sp>
      <p:grpSp>
        <p:nvGrpSpPr>
          <p:cNvPr id="75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76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91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92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93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94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95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77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6" name="Прямоугольный треугольник 95"/>
          <p:cNvSpPr/>
          <p:nvPr/>
        </p:nvSpPr>
        <p:spPr>
          <a:xfrm rot="10800000" flipH="1">
            <a:off x="1980259" y="2204863"/>
            <a:ext cx="1164431" cy="1549400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28" grpId="0"/>
      <p:bldP spid="35" grpId="0"/>
      <p:bldP spid="39" grpId="0"/>
      <p:bldP spid="41" grpId="0" animBg="1"/>
      <p:bldP spid="43" grpId="0"/>
      <p:bldP spid="63" grpId="0"/>
      <p:bldP spid="64" grpId="0"/>
      <p:bldP spid="68" grpId="0"/>
      <p:bldP spid="71" grpId="0" animBg="1"/>
      <p:bldP spid="71" grpId="1" animBg="1"/>
      <p:bldP spid="72" grpId="0" animBg="1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539552" y="260648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27176" y="18864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отрезке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выбрана точка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так, что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75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 = 10. Построена окружность с центром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проходящая через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Найдите длину отрезка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касательной, проведённой из точки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этой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323528" y="148478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6" name="Group 83"/>
          <p:cNvGrpSpPr>
            <a:grpSpLocks/>
          </p:cNvGrpSpPr>
          <p:nvPr/>
        </p:nvGrpSpPr>
        <p:grpSpPr bwMode="auto">
          <a:xfrm>
            <a:off x="683568" y="2132856"/>
            <a:ext cx="2245519" cy="2178050"/>
            <a:chOff x="431" y="346"/>
            <a:chExt cx="2086" cy="2086"/>
          </a:xfrm>
        </p:grpSpPr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431" y="346"/>
              <a:ext cx="2086" cy="2086"/>
            </a:xfrm>
            <a:prstGeom prst="ellipse">
              <a:avLst/>
            </a:prstGeom>
            <a:noFill/>
            <a:ln w="44450">
              <a:solidFill>
                <a:srgbClr val="0033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85"/>
            <p:cNvSpPr>
              <a:spLocks noChangeArrowheads="1"/>
            </p:cNvSpPr>
            <p:nvPr/>
          </p:nvSpPr>
          <p:spPr bwMode="auto">
            <a:xfrm>
              <a:off x="1474" y="1377"/>
              <a:ext cx="45" cy="44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657374" y="3256806"/>
            <a:ext cx="30956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840731" y="3259981"/>
            <a:ext cx="2936081" cy="1968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611065" y="2790082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843808" y="2852936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2051720" y="2780928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3059832" y="2780928"/>
            <a:ext cx="576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2987824" y="3501008"/>
            <a:ext cx="576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cxnSp>
        <p:nvCxnSpPr>
          <p:cNvPr id="129" name="Прямая соединительная линия 128"/>
          <p:cNvCxnSpPr/>
          <p:nvPr/>
        </p:nvCxnSpPr>
        <p:spPr>
          <a:xfrm>
            <a:off x="1830140" y="3256807"/>
            <a:ext cx="595313" cy="892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Фигура, имеющая форму буквы L 129"/>
          <p:cNvSpPr/>
          <p:nvPr/>
        </p:nvSpPr>
        <p:spPr>
          <a:xfrm rot="8635084">
            <a:off x="2334965" y="3834656"/>
            <a:ext cx="259556" cy="242888"/>
          </a:xfrm>
          <a:prstGeom prst="corner">
            <a:avLst>
              <a:gd name="adj1" fmla="val 5208"/>
              <a:gd name="adj2" fmla="val 62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1" name="TextBox 130"/>
          <p:cNvSpPr txBox="1">
            <a:spLocks noChangeArrowheads="1"/>
          </p:cNvSpPr>
          <p:nvPr/>
        </p:nvSpPr>
        <p:spPr bwMode="auto">
          <a:xfrm>
            <a:off x="2324249" y="4080719"/>
            <a:ext cx="423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H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>
            <a:spLocks noChangeArrowheads="1"/>
          </p:cNvSpPr>
          <p:nvPr/>
        </p:nvSpPr>
        <p:spPr bwMode="auto">
          <a:xfrm>
            <a:off x="3557737" y="2837707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graphicFrame>
        <p:nvGraphicFramePr>
          <p:cNvPr id="133" name="Object 2"/>
          <p:cNvGraphicFramePr>
            <a:graphicFrameLocks noChangeAspect="1"/>
          </p:cNvGraphicFramePr>
          <p:nvPr/>
        </p:nvGraphicFramePr>
        <p:xfrm>
          <a:off x="4477941" y="3370263"/>
          <a:ext cx="1614488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1" name="Формула" r:id="rId3" imgW="685800" imgH="164880" progId="Equation.3">
                  <p:embed/>
                </p:oleObj>
              </mc:Choice>
              <mc:Fallback>
                <p:oleObj name="Формула" r:id="rId3" imgW="68580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7941" y="3370263"/>
                        <a:ext cx="1614488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" name="Object 3"/>
          <p:cNvGraphicFramePr>
            <a:graphicFrameLocks noChangeAspect="1"/>
          </p:cNvGraphicFramePr>
          <p:nvPr/>
        </p:nvGraphicFramePr>
        <p:xfrm>
          <a:off x="4395788" y="3867150"/>
          <a:ext cx="4476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2" name="Формула" r:id="rId5" imgW="190417" imgH="152334" progId="Equation.3">
                  <p:embed/>
                </p:oleObj>
              </mc:Choice>
              <mc:Fallback>
                <p:oleObj name="Формула" r:id="rId5" imgW="190417" imgH="152334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5788" y="3867150"/>
                        <a:ext cx="4476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" name="Object 4"/>
          <p:cNvGraphicFramePr>
            <a:graphicFrameLocks noChangeAspect="1"/>
          </p:cNvGraphicFramePr>
          <p:nvPr/>
        </p:nvGraphicFramePr>
        <p:xfrm>
          <a:off x="4823222" y="3841750"/>
          <a:ext cx="13430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3" name="Формула" r:id="rId7" imgW="571320" imgH="164880" progId="Equation.3">
                  <p:embed/>
                </p:oleObj>
              </mc:Choice>
              <mc:Fallback>
                <p:oleObj name="Формула" r:id="rId7" imgW="571320" imgH="1648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3222" y="3841750"/>
                        <a:ext cx="134302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" name="TextBox 135"/>
          <p:cNvSpPr txBox="1">
            <a:spLocks noChangeArrowheads="1"/>
          </p:cNvSpPr>
          <p:nvPr/>
        </p:nvSpPr>
        <p:spPr bwMode="auto">
          <a:xfrm>
            <a:off x="6138863" y="3789363"/>
            <a:ext cx="22763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прямоугольный</a:t>
            </a:r>
          </a:p>
        </p:txBody>
      </p:sp>
      <p:graphicFrame>
        <p:nvGraphicFramePr>
          <p:cNvPr id="137" name="Object 5"/>
          <p:cNvGraphicFramePr>
            <a:graphicFrameLocks noChangeAspect="1"/>
          </p:cNvGraphicFramePr>
          <p:nvPr/>
        </p:nvGraphicFramePr>
        <p:xfrm>
          <a:off x="4543425" y="4673601"/>
          <a:ext cx="3192066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4" name="Формула" r:id="rId9" imgW="1358640" imgH="241200" progId="Equation.3">
                  <p:embed/>
                </p:oleObj>
              </mc:Choice>
              <mc:Fallback>
                <p:oleObj name="Формула" r:id="rId9" imgW="135864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4673601"/>
                        <a:ext cx="3192066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" name="Object 6"/>
          <p:cNvGraphicFramePr>
            <a:graphicFrameLocks noChangeAspect="1"/>
          </p:cNvGraphicFramePr>
          <p:nvPr/>
        </p:nvGraphicFramePr>
        <p:xfrm>
          <a:off x="4633913" y="5300663"/>
          <a:ext cx="33147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45" name="Формула" r:id="rId11" imgW="1409400" imgH="291960" progId="Equation.3">
                  <p:embed/>
                </p:oleObj>
              </mc:Choice>
              <mc:Fallback>
                <p:oleObj name="Формула" r:id="rId11" imgW="1409400" imgH="2919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913" y="5300663"/>
                        <a:ext cx="331470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" name="Прямоугольная выноска 138"/>
          <p:cNvSpPr/>
          <p:nvPr/>
        </p:nvSpPr>
        <p:spPr>
          <a:xfrm>
            <a:off x="4492229" y="1779588"/>
            <a:ext cx="4235053" cy="1490662"/>
          </a:xfrm>
          <a:prstGeom prst="wedgeRectCallout">
            <a:avLst>
              <a:gd name="adj1" fmla="val 49713"/>
              <a:gd name="adj2" fmla="val -8125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Касательная к окружности перпендикулярна к радиусу, проведенному в точку касания.</a:t>
            </a:r>
          </a:p>
        </p:txBody>
      </p:sp>
      <p:sp>
        <p:nvSpPr>
          <p:cNvPr id="140" name="Управляющая кнопка: сведения 139">
            <a:hlinkClick r:id="" action="ppaction://noaction" highlightClick="1"/>
          </p:cNvPr>
          <p:cNvSpPr/>
          <p:nvPr/>
        </p:nvSpPr>
        <p:spPr>
          <a:xfrm>
            <a:off x="8399860" y="1185863"/>
            <a:ext cx="479822" cy="430212"/>
          </a:xfrm>
          <a:prstGeom prst="actionButtonInformation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141" name="TextBox 140"/>
          <p:cNvSpPr txBox="1">
            <a:spLocks noChangeArrowheads="1"/>
          </p:cNvSpPr>
          <p:nvPr/>
        </p:nvSpPr>
        <p:spPr bwMode="auto">
          <a:xfrm>
            <a:off x="4619626" y="4262438"/>
            <a:ext cx="3344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 теореме Пифагора:</a:t>
            </a:r>
          </a:p>
        </p:txBody>
      </p:sp>
      <p:grpSp>
        <p:nvGrpSpPr>
          <p:cNvPr id="142" name="Group 140"/>
          <p:cNvGrpSpPr>
            <a:grpSpLocks/>
          </p:cNvGrpSpPr>
          <p:nvPr/>
        </p:nvGrpSpPr>
        <p:grpSpPr bwMode="auto">
          <a:xfrm>
            <a:off x="611560" y="6021288"/>
            <a:ext cx="3671888" cy="646113"/>
            <a:chOff x="3024" y="1408"/>
            <a:chExt cx="2313" cy="407"/>
          </a:xfrm>
        </p:grpSpPr>
        <p:grpSp>
          <p:nvGrpSpPr>
            <p:cNvPr id="143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58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59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60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61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62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144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5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7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8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1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3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6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7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</p:childTnLst>
        </p:cTn>
      </p:par>
    </p:tnLst>
    <p:bldLst>
      <p:bldP spid="28" grpId="0"/>
      <p:bldP spid="41" grpId="0"/>
      <p:bldP spid="42" grpId="0"/>
      <p:bldP spid="95" grpId="0"/>
      <p:bldP spid="96" grpId="0"/>
      <p:bldP spid="97" grpId="0" autoUpdateAnimBg="0"/>
      <p:bldP spid="130" grpId="0" animBg="1"/>
      <p:bldP spid="131" grpId="0"/>
      <p:bldP spid="132" grpId="0"/>
      <p:bldP spid="136" grpId="0"/>
      <p:bldP spid="139" grpId="0" animBg="1"/>
      <p:bldP spid="139" grpId="1" animBg="1"/>
      <p:bldP spid="140" grpId="0" animBg="1"/>
      <p:bldP spid="14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5483</TotalTime>
  <Words>917</Words>
  <Application>Microsoft Office PowerPoint</Application>
  <PresentationFormat>Экран (4:3)</PresentationFormat>
  <Paragraphs>365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 Гринюк</dc:creator>
  <cp:lastModifiedBy>Ольга</cp:lastModifiedBy>
  <cp:revision>425</cp:revision>
  <dcterms:created xsi:type="dcterms:W3CDTF">2011-11-26T03:51:07Z</dcterms:created>
  <dcterms:modified xsi:type="dcterms:W3CDTF">2026-01-26T06:21:12Z</dcterms:modified>
</cp:coreProperties>
</file>